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64" r:id="rId3"/>
    <p:sldId id="265" r:id="rId4"/>
    <p:sldId id="266" r:id="rId5"/>
    <p:sldId id="267" r:id="rId6"/>
    <p:sldId id="262" r:id="rId7"/>
    <p:sldId id="263" r:id="rId8"/>
    <p:sldId id="270" r:id="rId9"/>
    <p:sldId id="272" r:id="rId10"/>
    <p:sldId id="269" r:id="rId11"/>
    <p:sldId id="273" r:id="rId12"/>
    <p:sldId id="275" r:id="rId13"/>
    <p:sldId id="276" r:id="rId14"/>
    <p:sldId id="278" r:id="rId15"/>
    <p:sldId id="280" r:id="rId16"/>
    <p:sldId id="302" r:id="rId17"/>
    <p:sldId id="303" r:id="rId18"/>
    <p:sldId id="304" r:id="rId19"/>
    <p:sldId id="306" r:id="rId20"/>
    <p:sldId id="308" r:id="rId21"/>
    <p:sldId id="309" r:id="rId22"/>
    <p:sldId id="314" r:id="rId23"/>
    <p:sldId id="315" r:id="rId24"/>
  </p:sldIdLst>
  <p:sldSz cx="13004800" cy="9753600"/>
  <p:notesSz cx="6727825" cy="9859963"/>
  <p:defaultTextStyle>
    <a:defPPr>
      <a:defRPr lang="en-US"/>
    </a:defPPr>
    <a:lvl1pPr algn="l" rtl="0" fontAlgn="base">
      <a:spcBef>
        <a:spcPct val="0"/>
      </a:spcBef>
      <a:spcAft>
        <a:spcPct val="0"/>
      </a:spcAft>
      <a:defRPr sz="4200" kern="1200">
        <a:solidFill>
          <a:srgbClr val="000000"/>
        </a:solidFill>
        <a:latin typeface="GillSans"/>
        <a:ea typeface="ヒラギノ角ゴ Pro W3"/>
        <a:cs typeface="ヒラギノ角ゴ Pro W3"/>
        <a:sym typeface="GillSans"/>
      </a:defRPr>
    </a:lvl1pPr>
    <a:lvl2pPr marL="457200" algn="l" rtl="0" fontAlgn="base">
      <a:spcBef>
        <a:spcPct val="0"/>
      </a:spcBef>
      <a:spcAft>
        <a:spcPct val="0"/>
      </a:spcAft>
      <a:defRPr sz="4200" kern="1200">
        <a:solidFill>
          <a:srgbClr val="000000"/>
        </a:solidFill>
        <a:latin typeface="GillSans"/>
        <a:ea typeface="ヒラギノ角ゴ Pro W3"/>
        <a:cs typeface="ヒラギノ角ゴ Pro W3"/>
        <a:sym typeface="GillSans"/>
      </a:defRPr>
    </a:lvl2pPr>
    <a:lvl3pPr marL="914400" algn="l" rtl="0" fontAlgn="base">
      <a:spcBef>
        <a:spcPct val="0"/>
      </a:spcBef>
      <a:spcAft>
        <a:spcPct val="0"/>
      </a:spcAft>
      <a:defRPr sz="4200" kern="1200">
        <a:solidFill>
          <a:srgbClr val="000000"/>
        </a:solidFill>
        <a:latin typeface="GillSans"/>
        <a:ea typeface="ヒラギノ角ゴ Pro W3"/>
        <a:cs typeface="ヒラギノ角ゴ Pro W3"/>
        <a:sym typeface="GillSans"/>
      </a:defRPr>
    </a:lvl3pPr>
    <a:lvl4pPr marL="1371600" algn="l" rtl="0" fontAlgn="base">
      <a:spcBef>
        <a:spcPct val="0"/>
      </a:spcBef>
      <a:spcAft>
        <a:spcPct val="0"/>
      </a:spcAft>
      <a:defRPr sz="4200" kern="1200">
        <a:solidFill>
          <a:srgbClr val="000000"/>
        </a:solidFill>
        <a:latin typeface="GillSans"/>
        <a:ea typeface="ヒラギノ角ゴ Pro W3"/>
        <a:cs typeface="ヒラギノ角ゴ Pro W3"/>
        <a:sym typeface="GillSans"/>
      </a:defRPr>
    </a:lvl4pPr>
    <a:lvl5pPr marL="1828800" algn="l" rtl="0" fontAlgn="base">
      <a:spcBef>
        <a:spcPct val="0"/>
      </a:spcBef>
      <a:spcAft>
        <a:spcPct val="0"/>
      </a:spcAft>
      <a:defRPr sz="4200" kern="1200">
        <a:solidFill>
          <a:srgbClr val="000000"/>
        </a:solidFill>
        <a:latin typeface="GillSans"/>
        <a:ea typeface="ヒラギノ角ゴ Pro W3"/>
        <a:cs typeface="ヒラギノ角ゴ Pro W3"/>
        <a:sym typeface="GillSans"/>
      </a:defRPr>
    </a:lvl5pPr>
    <a:lvl6pPr marL="2286000" algn="l" defTabSz="914400" rtl="0" eaLnBrk="1" latinLnBrk="0" hangingPunct="1">
      <a:defRPr sz="4200" kern="1200">
        <a:solidFill>
          <a:srgbClr val="000000"/>
        </a:solidFill>
        <a:latin typeface="GillSans"/>
        <a:ea typeface="ヒラギノ角ゴ Pro W3"/>
        <a:cs typeface="ヒラギノ角ゴ Pro W3"/>
        <a:sym typeface="GillSans"/>
      </a:defRPr>
    </a:lvl6pPr>
    <a:lvl7pPr marL="2743200" algn="l" defTabSz="914400" rtl="0" eaLnBrk="1" latinLnBrk="0" hangingPunct="1">
      <a:defRPr sz="4200" kern="1200">
        <a:solidFill>
          <a:srgbClr val="000000"/>
        </a:solidFill>
        <a:latin typeface="GillSans"/>
        <a:ea typeface="ヒラギノ角ゴ Pro W3"/>
        <a:cs typeface="ヒラギノ角ゴ Pro W3"/>
        <a:sym typeface="GillSans"/>
      </a:defRPr>
    </a:lvl7pPr>
    <a:lvl8pPr marL="3200400" algn="l" defTabSz="914400" rtl="0" eaLnBrk="1" latinLnBrk="0" hangingPunct="1">
      <a:defRPr sz="4200" kern="1200">
        <a:solidFill>
          <a:srgbClr val="000000"/>
        </a:solidFill>
        <a:latin typeface="GillSans"/>
        <a:ea typeface="ヒラギノ角ゴ Pro W3"/>
        <a:cs typeface="ヒラギノ角ゴ Pro W3"/>
        <a:sym typeface="GillSans"/>
      </a:defRPr>
    </a:lvl8pPr>
    <a:lvl9pPr marL="3657600" algn="l" defTabSz="914400" rtl="0" eaLnBrk="1" latinLnBrk="0" hangingPunct="1">
      <a:defRPr sz="4200" kern="1200">
        <a:solidFill>
          <a:srgbClr val="000000"/>
        </a:solidFill>
        <a:latin typeface="GillSans"/>
        <a:ea typeface="ヒラギノ角ゴ Pro W3"/>
        <a:cs typeface="ヒラギノ角ゴ Pro W3"/>
        <a:sym typeface="GillSan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ferSingleView="1">
    <p:restoredLeft sz="32787"/>
    <p:restoredTop sz="90929"/>
  </p:normalViewPr>
  <p:slideViewPr>
    <p:cSldViewPr>
      <p:cViewPr varScale="1">
        <p:scale>
          <a:sx n="50" d="100"/>
          <a:sy n="50" d="100"/>
        </p:scale>
        <p:origin x="-972" y="-96"/>
      </p:cViewPr>
      <p:guideLst>
        <p:guide orient="horz" pos="3072"/>
        <p:guide pos="40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06" y="-96"/>
      </p:cViewPr>
      <p:guideLst>
        <p:guide orient="horz" pos="3106"/>
        <p:guide pos="211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146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GillSans" pitchFamily="112" charset="0"/>
                <a:ea typeface="ヒラギノ角ゴ Pro W3" pitchFamily="112" charset="-128"/>
                <a:cs typeface="+mn-cs"/>
                <a:sym typeface="GillSans" pitchFamily="112" charset="0"/>
              </a:defRPr>
            </a:lvl1pPr>
          </a:lstStyle>
          <a:p>
            <a:pPr>
              <a:defRPr/>
            </a:pPr>
            <a:endParaRPr lang="en-GB"/>
          </a:p>
        </p:txBody>
      </p:sp>
      <p:sp>
        <p:nvSpPr>
          <p:cNvPr id="61443" name="Rectangle 3"/>
          <p:cNvSpPr>
            <a:spLocks noGrp="1" noChangeArrowheads="1"/>
          </p:cNvSpPr>
          <p:nvPr>
            <p:ph type="dt" sz="quarter" idx="1"/>
          </p:nvPr>
        </p:nvSpPr>
        <p:spPr bwMode="auto">
          <a:xfrm>
            <a:off x="3811588" y="0"/>
            <a:ext cx="29146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GillSans" pitchFamily="112" charset="0"/>
                <a:ea typeface="ヒラギノ角ゴ Pro W3" pitchFamily="112" charset="-128"/>
                <a:cs typeface="+mn-cs"/>
                <a:sym typeface="GillSans" pitchFamily="112" charset="0"/>
              </a:defRPr>
            </a:lvl1pPr>
          </a:lstStyle>
          <a:p>
            <a:pPr>
              <a:defRPr/>
            </a:pPr>
            <a:endParaRPr lang="en-GB"/>
          </a:p>
        </p:txBody>
      </p:sp>
      <p:sp>
        <p:nvSpPr>
          <p:cNvPr id="61444" name="Rectangle 4"/>
          <p:cNvSpPr>
            <a:spLocks noGrp="1" noChangeArrowheads="1"/>
          </p:cNvSpPr>
          <p:nvPr>
            <p:ph type="ftr" sz="quarter" idx="2"/>
          </p:nvPr>
        </p:nvSpPr>
        <p:spPr bwMode="auto">
          <a:xfrm>
            <a:off x="0" y="9364663"/>
            <a:ext cx="29146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GillSans" pitchFamily="112" charset="0"/>
                <a:ea typeface="ヒラギノ角ゴ Pro W3" pitchFamily="112" charset="-128"/>
                <a:cs typeface="+mn-cs"/>
                <a:sym typeface="GillSans" pitchFamily="112" charset="0"/>
              </a:defRPr>
            </a:lvl1pPr>
          </a:lstStyle>
          <a:p>
            <a:pPr>
              <a:defRPr/>
            </a:pPr>
            <a:endParaRPr lang="en-GB"/>
          </a:p>
        </p:txBody>
      </p:sp>
      <p:sp>
        <p:nvSpPr>
          <p:cNvPr id="61445" name="Rectangle 5"/>
          <p:cNvSpPr>
            <a:spLocks noGrp="1" noChangeArrowheads="1"/>
          </p:cNvSpPr>
          <p:nvPr>
            <p:ph type="sldNum" sz="quarter" idx="3"/>
          </p:nvPr>
        </p:nvSpPr>
        <p:spPr bwMode="auto">
          <a:xfrm>
            <a:off x="3811588" y="9364663"/>
            <a:ext cx="29146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GillSans" pitchFamily="112" charset="0"/>
                <a:ea typeface="ヒラギノ角ゴ Pro W3" pitchFamily="112" charset="-128"/>
                <a:cs typeface="+mn-cs"/>
                <a:sym typeface="GillSans" pitchFamily="112" charset="0"/>
              </a:defRPr>
            </a:lvl1pPr>
          </a:lstStyle>
          <a:p>
            <a:pPr>
              <a:defRPr/>
            </a:pPr>
            <a:fld id="{13C9CBF0-5D10-426C-87E2-FEA3D0D8A46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146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GillSans" pitchFamily="112" charset="0"/>
                <a:ea typeface="ヒラギノ角ゴ Pro W3" pitchFamily="112" charset="-128"/>
                <a:cs typeface="+mn-cs"/>
                <a:sym typeface="GillSans" pitchFamily="112" charset="0"/>
              </a:defRPr>
            </a:lvl1pPr>
          </a:lstStyle>
          <a:p>
            <a:pPr>
              <a:defRPr/>
            </a:pPr>
            <a:endParaRPr lang="en-GB"/>
          </a:p>
        </p:txBody>
      </p:sp>
      <p:sp>
        <p:nvSpPr>
          <p:cNvPr id="86019" name="Rectangle 3"/>
          <p:cNvSpPr>
            <a:spLocks noGrp="1" noChangeArrowheads="1"/>
          </p:cNvSpPr>
          <p:nvPr>
            <p:ph type="dt" idx="1"/>
          </p:nvPr>
        </p:nvSpPr>
        <p:spPr bwMode="auto">
          <a:xfrm>
            <a:off x="3811588" y="0"/>
            <a:ext cx="29146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GillSans" pitchFamily="112" charset="0"/>
                <a:ea typeface="ヒラギノ角ゴ Pro W3" pitchFamily="112" charset="-128"/>
                <a:cs typeface="+mn-cs"/>
                <a:sym typeface="GillSans" pitchFamily="112" charset="0"/>
              </a:defRPr>
            </a:lvl1pPr>
          </a:lstStyle>
          <a:p>
            <a:pPr>
              <a:defRPr/>
            </a:pPr>
            <a:endParaRPr lang="en-GB"/>
          </a:p>
        </p:txBody>
      </p:sp>
      <p:sp>
        <p:nvSpPr>
          <p:cNvPr id="14340" name="Rectangle 4"/>
          <p:cNvSpPr>
            <a:spLocks noGrp="1" noRot="1" noChangeArrowheads="1" noTextEdit="1"/>
          </p:cNvSpPr>
          <p:nvPr>
            <p:ph type="sldImg" idx="2"/>
          </p:nvPr>
        </p:nvSpPr>
        <p:spPr bwMode="auto">
          <a:xfrm>
            <a:off x="900113" y="739775"/>
            <a:ext cx="4929187" cy="3697288"/>
          </a:xfrm>
          <a:prstGeom prst="rect">
            <a:avLst/>
          </a:prstGeom>
          <a:noFill/>
          <a:ln w="9525">
            <a:solidFill>
              <a:srgbClr val="000000"/>
            </a:solidFill>
            <a:miter lim="800000"/>
            <a:headEnd/>
            <a:tailEnd/>
          </a:ln>
        </p:spPr>
      </p:sp>
      <p:sp>
        <p:nvSpPr>
          <p:cNvPr id="86021" name="Rectangle 5"/>
          <p:cNvSpPr>
            <a:spLocks noGrp="1" noChangeArrowheads="1"/>
          </p:cNvSpPr>
          <p:nvPr>
            <p:ph type="body" sz="quarter" idx="3"/>
          </p:nvPr>
        </p:nvSpPr>
        <p:spPr bwMode="auto">
          <a:xfrm>
            <a:off x="673100" y="4683125"/>
            <a:ext cx="5381625" cy="4437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6022" name="Rectangle 6"/>
          <p:cNvSpPr>
            <a:spLocks noGrp="1" noChangeArrowheads="1"/>
          </p:cNvSpPr>
          <p:nvPr>
            <p:ph type="ftr" sz="quarter" idx="4"/>
          </p:nvPr>
        </p:nvSpPr>
        <p:spPr bwMode="auto">
          <a:xfrm>
            <a:off x="0" y="9364663"/>
            <a:ext cx="29146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GillSans" pitchFamily="112" charset="0"/>
                <a:ea typeface="ヒラギノ角ゴ Pro W3" pitchFamily="112" charset="-128"/>
                <a:cs typeface="+mn-cs"/>
                <a:sym typeface="GillSans" pitchFamily="112" charset="0"/>
              </a:defRPr>
            </a:lvl1pPr>
          </a:lstStyle>
          <a:p>
            <a:pPr>
              <a:defRPr/>
            </a:pPr>
            <a:endParaRPr lang="en-GB"/>
          </a:p>
        </p:txBody>
      </p:sp>
      <p:sp>
        <p:nvSpPr>
          <p:cNvPr id="86023" name="Rectangle 7"/>
          <p:cNvSpPr>
            <a:spLocks noGrp="1" noChangeArrowheads="1"/>
          </p:cNvSpPr>
          <p:nvPr>
            <p:ph type="sldNum" sz="quarter" idx="5"/>
          </p:nvPr>
        </p:nvSpPr>
        <p:spPr bwMode="auto">
          <a:xfrm>
            <a:off x="3811588" y="9364663"/>
            <a:ext cx="29146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GillSans" pitchFamily="112" charset="0"/>
                <a:ea typeface="ヒラギノ角ゴ Pro W3" pitchFamily="112" charset="-128"/>
                <a:cs typeface="+mn-cs"/>
                <a:sym typeface="GillSans" pitchFamily="112" charset="0"/>
              </a:defRPr>
            </a:lvl1pPr>
          </a:lstStyle>
          <a:p>
            <a:pPr>
              <a:defRPr/>
            </a:pPr>
            <a:fld id="{7F82B529-EA6A-486D-93D5-76CAD882315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Sans" pitchFamily="112" charset="0"/>
        <a:ea typeface="+mn-ea"/>
        <a:cs typeface="+mn-cs"/>
      </a:defRPr>
    </a:lvl1pPr>
    <a:lvl2pPr marL="457200" algn="l" rtl="0" eaLnBrk="0" fontAlgn="base" hangingPunct="0">
      <a:spcBef>
        <a:spcPct val="0"/>
      </a:spcBef>
      <a:spcAft>
        <a:spcPct val="0"/>
      </a:spcAft>
      <a:defRPr sz="1200" kern="1200">
        <a:solidFill>
          <a:schemeClr val="tx1"/>
        </a:solidFill>
        <a:latin typeface="GillSans" pitchFamily="112" charset="0"/>
        <a:ea typeface="+mn-ea"/>
        <a:cs typeface="+mn-cs"/>
      </a:defRPr>
    </a:lvl2pPr>
    <a:lvl3pPr marL="914400" algn="l" rtl="0" eaLnBrk="0" fontAlgn="base" hangingPunct="0">
      <a:spcBef>
        <a:spcPct val="0"/>
      </a:spcBef>
      <a:spcAft>
        <a:spcPct val="0"/>
      </a:spcAft>
      <a:defRPr sz="1200" kern="1200">
        <a:solidFill>
          <a:schemeClr val="tx1"/>
        </a:solidFill>
        <a:latin typeface="GillSans" pitchFamily="112" charset="0"/>
        <a:ea typeface="+mn-ea"/>
        <a:cs typeface="+mn-cs"/>
      </a:defRPr>
    </a:lvl3pPr>
    <a:lvl4pPr marL="1371600" algn="l" rtl="0" eaLnBrk="0" fontAlgn="base" hangingPunct="0">
      <a:spcBef>
        <a:spcPct val="0"/>
      </a:spcBef>
      <a:spcAft>
        <a:spcPct val="0"/>
      </a:spcAft>
      <a:defRPr sz="1200" kern="1200">
        <a:solidFill>
          <a:schemeClr val="tx1"/>
        </a:solidFill>
        <a:latin typeface="GillSans" pitchFamily="112" charset="0"/>
        <a:ea typeface="+mn-ea"/>
        <a:cs typeface="+mn-cs"/>
      </a:defRPr>
    </a:lvl4pPr>
    <a:lvl5pPr marL="1828800" algn="l" rtl="0" eaLnBrk="0" fontAlgn="base" hangingPunct="0">
      <a:spcBef>
        <a:spcPct val="0"/>
      </a:spcBef>
      <a:spcAft>
        <a:spcPct val="0"/>
      </a:spcAft>
      <a:defRPr sz="1200" kern="1200">
        <a:solidFill>
          <a:schemeClr val="tx1"/>
        </a:solidFill>
        <a:latin typeface="GillSans" pitchFamily="11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EAE7D0F1-6862-46A9-8BBD-DBDBA09D078B}" type="slidenum">
              <a:rPr lang="en-GB" smtClean="0">
                <a:latin typeface="GillSans"/>
                <a:ea typeface="ヒラギノ角ゴ Pro W3"/>
                <a:cs typeface="ヒラギノ角ゴ Pro W3"/>
                <a:sym typeface="GillSans"/>
              </a:rPr>
              <a:pPr/>
              <a:t>1</a:t>
            </a:fld>
            <a:endParaRPr lang="en-GB" smtClean="0">
              <a:latin typeface="GillSans"/>
              <a:ea typeface="ヒラギノ角ゴ Pro W3"/>
              <a:cs typeface="ヒラギノ角ゴ Pro W3"/>
              <a:sym typeface="GillSans"/>
            </a:endParaRPr>
          </a:p>
        </p:txBody>
      </p:sp>
      <p:sp>
        <p:nvSpPr>
          <p:cNvPr id="17410" name="Rectangle 2"/>
          <p:cNvSpPr>
            <a:spLocks noGrp="1" noRo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BA88FE51-4E67-48BC-B77A-60F0456545A0}" type="slidenum">
              <a:rPr lang="en-GB" smtClean="0">
                <a:latin typeface="GillSans"/>
                <a:ea typeface="ヒラギノ角ゴ Pro W3"/>
                <a:cs typeface="ヒラギノ角ゴ Pro W3"/>
                <a:sym typeface="GillSans"/>
              </a:rPr>
              <a:pPr/>
              <a:t>10</a:t>
            </a:fld>
            <a:endParaRPr lang="en-GB" smtClean="0">
              <a:latin typeface="GillSans"/>
              <a:ea typeface="ヒラギノ角ゴ Pro W3"/>
              <a:cs typeface="ヒラギノ角ゴ Pro W3"/>
              <a:sym typeface="GillSans"/>
            </a:endParaRPr>
          </a:p>
        </p:txBody>
      </p:sp>
      <p:sp>
        <p:nvSpPr>
          <p:cNvPr id="35842" name="Rectangle 2"/>
          <p:cNvSpPr>
            <a:spLocks noGrp="1" noRo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623344DB-18BA-4778-A5B5-03EB7AD832F9}" type="slidenum">
              <a:rPr lang="en-GB" smtClean="0">
                <a:latin typeface="GillSans"/>
                <a:ea typeface="ヒラギノ角ゴ Pro W3"/>
                <a:cs typeface="ヒラギノ角ゴ Pro W3"/>
                <a:sym typeface="GillSans"/>
              </a:rPr>
              <a:pPr/>
              <a:t>11</a:t>
            </a:fld>
            <a:endParaRPr lang="en-GB" smtClean="0">
              <a:latin typeface="GillSans"/>
              <a:ea typeface="ヒラギノ角ゴ Pro W3"/>
              <a:cs typeface="ヒラギノ角ゴ Pro W3"/>
              <a:sym typeface="GillSans"/>
            </a:endParaRPr>
          </a:p>
        </p:txBody>
      </p:sp>
      <p:sp>
        <p:nvSpPr>
          <p:cNvPr id="37890" name="Rectangle 2"/>
          <p:cNvSpPr>
            <a:spLocks noGrp="1" noRo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p:spPr>
        <p:txBody>
          <a:bodyPr/>
          <a:lstStyle/>
          <a:p>
            <a:fld id="{A32CE433-3E45-47E1-871F-0AE1767FDFBE}" type="slidenum">
              <a:rPr lang="en-GB" smtClean="0">
                <a:latin typeface="GillSans"/>
                <a:ea typeface="ヒラギノ角ゴ Pro W3"/>
                <a:cs typeface="ヒラギノ角ゴ Pro W3"/>
                <a:sym typeface="GillSans"/>
              </a:rPr>
              <a:pPr/>
              <a:t>12</a:t>
            </a:fld>
            <a:endParaRPr lang="en-GB" smtClean="0">
              <a:latin typeface="GillSans"/>
              <a:ea typeface="ヒラギノ角ゴ Pro W3"/>
              <a:cs typeface="ヒラギノ角ゴ Pro W3"/>
              <a:sym typeface="GillSans"/>
            </a:endParaRPr>
          </a:p>
        </p:txBody>
      </p:sp>
      <p:sp>
        <p:nvSpPr>
          <p:cNvPr id="65538" name="Rectangle 2"/>
          <p:cNvSpPr>
            <a:spLocks noGrp="1" noRo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0919DA18-6B24-4133-ABBB-091922F754CA}" type="slidenum">
              <a:rPr lang="en-GB" smtClean="0">
                <a:latin typeface="GillSans"/>
                <a:ea typeface="ヒラギノ角ゴ Pro W3"/>
                <a:cs typeface="ヒラギノ角ゴ Pro W3"/>
                <a:sym typeface="GillSans"/>
              </a:rPr>
              <a:pPr/>
              <a:t>13</a:t>
            </a:fld>
            <a:endParaRPr lang="en-GB" smtClean="0">
              <a:latin typeface="GillSans"/>
              <a:ea typeface="ヒラギノ角ゴ Pro W3"/>
              <a:cs typeface="ヒラギノ角ゴ Pro W3"/>
              <a:sym typeface="GillSans"/>
            </a:endParaRPr>
          </a:p>
        </p:txBody>
      </p:sp>
      <p:sp>
        <p:nvSpPr>
          <p:cNvPr id="68610" name="Rectangle 2"/>
          <p:cNvSpPr>
            <a:spLocks noGrp="1" noRo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34AAD8CD-6049-467A-AC62-B2F322E4BB0F}" type="slidenum">
              <a:rPr lang="en-GB" smtClean="0">
                <a:latin typeface="GillSans"/>
                <a:ea typeface="ヒラギノ角ゴ Pro W3"/>
                <a:cs typeface="ヒラギノ角ゴ Pro W3"/>
                <a:sym typeface="GillSans"/>
              </a:rPr>
              <a:pPr/>
              <a:t>14</a:t>
            </a:fld>
            <a:endParaRPr lang="en-GB" smtClean="0">
              <a:latin typeface="GillSans"/>
              <a:ea typeface="ヒラギノ角ゴ Pro W3"/>
              <a:cs typeface="ヒラギノ角ゴ Pro W3"/>
              <a:sym typeface="GillSans"/>
            </a:endParaRPr>
          </a:p>
        </p:txBody>
      </p:sp>
      <p:sp>
        <p:nvSpPr>
          <p:cNvPr id="70658" name="Rectangle 2"/>
          <p:cNvSpPr>
            <a:spLocks noGrp="1" noRo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B8CDE4E0-92E6-438D-A885-251FB95B3732}" type="slidenum">
              <a:rPr lang="en-GB" smtClean="0">
                <a:latin typeface="GillSans"/>
                <a:ea typeface="ヒラギノ角ゴ Pro W3"/>
                <a:cs typeface="ヒラギノ角ゴ Pro W3"/>
                <a:sym typeface="GillSans"/>
              </a:rPr>
              <a:pPr/>
              <a:t>15</a:t>
            </a:fld>
            <a:endParaRPr lang="en-GB" smtClean="0">
              <a:latin typeface="GillSans"/>
              <a:ea typeface="ヒラギノ角ゴ Pro W3"/>
              <a:cs typeface="ヒラギノ角ゴ Pro W3"/>
              <a:sym typeface="GillSans"/>
            </a:endParaRPr>
          </a:p>
        </p:txBody>
      </p:sp>
      <p:sp>
        <p:nvSpPr>
          <p:cNvPr id="72706" name="Rectangle 2"/>
          <p:cNvSpPr>
            <a:spLocks noGrp="1" noRo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10C39099-77FC-4747-995D-A686CA713858}" type="slidenum">
              <a:rPr lang="en-GB" smtClean="0">
                <a:latin typeface="GillSans"/>
                <a:ea typeface="ヒラギノ角ゴ Pro W3"/>
                <a:cs typeface="ヒラギノ角ゴ Pro W3"/>
                <a:sym typeface="GillSans"/>
              </a:rPr>
              <a:pPr/>
              <a:t>16</a:t>
            </a:fld>
            <a:endParaRPr lang="en-GB" smtClean="0">
              <a:latin typeface="GillSans"/>
              <a:ea typeface="ヒラギノ角ゴ Pro W3"/>
              <a:cs typeface="ヒラギノ角ゴ Pro W3"/>
              <a:sym typeface="GillSans"/>
            </a:endParaRPr>
          </a:p>
        </p:txBody>
      </p:sp>
      <p:sp>
        <p:nvSpPr>
          <p:cNvPr id="100354" name="Rectangle 2"/>
          <p:cNvSpPr>
            <a:spLocks noGrp="1" noRo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p:spPr>
        <p:txBody>
          <a:bodyPr/>
          <a:lstStyle/>
          <a:p>
            <a:fld id="{B104ECC7-7B9F-4D3C-A459-1A9F5D392DBE}" type="slidenum">
              <a:rPr lang="en-GB" smtClean="0">
                <a:latin typeface="GillSans"/>
                <a:ea typeface="ヒラギノ角ゴ Pro W3"/>
                <a:cs typeface="ヒラギノ角ゴ Pro W3"/>
                <a:sym typeface="GillSans"/>
              </a:rPr>
              <a:pPr/>
              <a:t>17</a:t>
            </a:fld>
            <a:endParaRPr lang="en-GB" smtClean="0">
              <a:latin typeface="GillSans"/>
              <a:ea typeface="ヒラギノ角ゴ Pro W3"/>
              <a:cs typeface="ヒラギノ角ゴ Pro W3"/>
              <a:sym typeface="GillSans"/>
            </a:endParaRPr>
          </a:p>
        </p:txBody>
      </p:sp>
      <p:sp>
        <p:nvSpPr>
          <p:cNvPr id="105474" name="Rectangle 2"/>
          <p:cNvSpPr>
            <a:spLocks noGrp="1" noRot="1"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a:noFill/>
        </p:spPr>
        <p:txBody>
          <a:bodyPr/>
          <a:lstStyle/>
          <a:p>
            <a:fld id="{C9A619AC-39FB-4937-97AB-8E7BF810DA39}" type="slidenum">
              <a:rPr lang="en-GB" smtClean="0">
                <a:latin typeface="GillSans"/>
                <a:ea typeface="ヒラギノ角ゴ Pro W3"/>
                <a:cs typeface="ヒラギノ角ゴ Pro W3"/>
                <a:sym typeface="GillSans"/>
              </a:rPr>
              <a:pPr/>
              <a:t>18</a:t>
            </a:fld>
            <a:endParaRPr lang="en-GB" smtClean="0">
              <a:latin typeface="GillSans"/>
              <a:ea typeface="ヒラギノ角ゴ Pro W3"/>
              <a:cs typeface="ヒラギノ角ゴ Pro W3"/>
              <a:sym typeface="GillSans"/>
            </a:endParaRPr>
          </a:p>
        </p:txBody>
      </p:sp>
      <p:sp>
        <p:nvSpPr>
          <p:cNvPr id="103426" name="Rectangle 2"/>
          <p:cNvSpPr>
            <a:spLocks noGrp="1" noRo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p:spPr>
        <p:txBody>
          <a:bodyPr/>
          <a:lstStyle/>
          <a:p>
            <a:fld id="{3D8C98E5-A298-4188-8039-2B5F18B7EFE3}" type="slidenum">
              <a:rPr lang="en-GB" smtClean="0">
                <a:latin typeface="GillSans"/>
                <a:ea typeface="ヒラギノ角ゴ Pro W3"/>
                <a:cs typeface="ヒラギノ角ゴ Pro W3"/>
                <a:sym typeface="GillSans"/>
              </a:rPr>
              <a:pPr/>
              <a:t>19</a:t>
            </a:fld>
            <a:endParaRPr lang="en-GB" smtClean="0">
              <a:latin typeface="GillSans"/>
              <a:ea typeface="ヒラギノ角ゴ Pro W3"/>
              <a:cs typeface="ヒラギノ角ゴ Pro W3"/>
              <a:sym typeface="GillSans"/>
            </a:endParaRPr>
          </a:p>
        </p:txBody>
      </p:sp>
      <p:sp>
        <p:nvSpPr>
          <p:cNvPr id="106498" name="Rectangle 2"/>
          <p:cNvSpPr>
            <a:spLocks noGrp="1" noRo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pPr eaLnBrk="1" hangingPunct="1">
              <a:buFontTx/>
              <a:buChar char="•"/>
            </a:pPr>
            <a:r>
              <a:rPr lang="en-GB" smtClean="0">
                <a:latin typeface="GillSans"/>
              </a:rPr>
              <a:t>Loss of income by HEIs</a:t>
            </a:r>
          </a:p>
          <a:p>
            <a:pPr lvl="1" eaLnBrk="1" hangingPunct="1">
              <a:buFontTx/>
              <a:buChar char="•"/>
            </a:pPr>
            <a:r>
              <a:rPr lang="en-GB" smtClean="0">
                <a:latin typeface="GillSans"/>
              </a:rPr>
              <a:t>Some sources of HEIs’ income depend on number of students</a:t>
            </a:r>
          </a:p>
          <a:p>
            <a:pPr lvl="1" eaLnBrk="1" hangingPunct="1">
              <a:buFontTx/>
              <a:buChar char="•"/>
            </a:pPr>
            <a:r>
              <a:rPr lang="en-GB" smtClean="0">
                <a:latin typeface="GillSans"/>
              </a:rPr>
              <a:t>An assumption is that per student funding will stay at the 2005 level (HESA data)</a:t>
            </a:r>
          </a:p>
          <a:p>
            <a:pPr lvl="1" eaLnBrk="1" hangingPunct="1">
              <a:buFontTx/>
              <a:buChar char="•"/>
            </a:pPr>
            <a:r>
              <a:rPr lang="en-GB" smtClean="0">
                <a:latin typeface="GillSans"/>
              </a:rPr>
              <a:t>Different types of funding depend on number of each type of student</a:t>
            </a:r>
          </a:p>
          <a:p>
            <a:pPr eaLnBrk="1" hangingPunct="1">
              <a:buFontTx/>
              <a:buChar char="•"/>
            </a:pPr>
            <a:r>
              <a:rPr lang="en-GB" smtClean="0">
                <a:latin typeface="GillSans"/>
              </a:rPr>
              <a:t>Loss of non-domestic student’s expenditures</a:t>
            </a:r>
          </a:p>
          <a:p>
            <a:pPr lvl="1" eaLnBrk="1" hangingPunct="1">
              <a:buFontTx/>
              <a:buChar char="•"/>
            </a:pPr>
            <a:r>
              <a:rPr lang="en-GB" smtClean="0">
                <a:latin typeface="GillSans"/>
              </a:rPr>
              <a:t>A decline in the number of non-domestic students will lead to lower demand in other sectors</a:t>
            </a:r>
            <a:endParaRPr lang="ru-RU" smtClean="0">
              <a:latin typeface="GillSans"/>
            </a:endParaRPr>
          </a:p>
          <a:p>
            <a:pPr eaLnBrk="1" hangingPunct="1"/>
            <a:endParaRPr lang="en-GB" smtClean="0">
              <a:latin typeface="GillSan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26540C09-34E2-443D-95C1-3B56732BAF80}" type="slidenum">
              <a:rPr lang="en-GB" smtClean="0">
                <a:latin typeface="GillSans"/>
                <a:ea typeface="ヒラギノ角ゴ Pro W3"/>
                <a:cs typeface="ヒラギノ角ゴ Pro W3"/>
                <a:sym typeface="GillSans"/>
              </a:rPr>
              <a:pPr/>
              <a:t>2</a:t>
            </a:fld>
            <a:endParaRPr lang="en-GB" smtClean="0">
              <a:latin typeface="GillSans"/>
              <a:ea typeface="ヒラギノ角ゴ Pro W3"/>
              <a:cs typeface="ヒラギノ角ゴ Pro W3"/>
              <a:sym typeface="GillSans"/>
            </a:endParaRPr>
          </a:p>
        </p:txBody>
      </p:sp>
      <p:sp>
        <p:nvSpPr>
          <p:cNvPr id="19458" name="Rectangle 2"/>
          <p:cNvSpPr>
            <a:spLocks noGrp="1" noRo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p:spPr>
        <p:txBody>
          <a:bodyPr/>
          <a:lstStyle/>
          <a:p>
            <a:fld id="{08E7D26C-1290-4C66-B7A0-A96C4FD1CB18}" type="slidenum">
              <a:rPr lang="en-GB" smtClean="0">
                <a:latin typeface="GillSans"/>
                <a:ea typeface="ヒラギノ角ゴ Pro W3"/>
                <a:cs typeface="ヒラギノ角ゴ Pro W3"/>
                <a:sym typeface="GillSans"/>
              </a:rPr>
              <a:pPr/>
              <a:t>20</a:t>
            </a:fld>
            <a:endParaRPr lang="en-GB" smtClean="0">
              <a:latin typeface="GillSans"/>
              <a:ea typeface="ヒラギノ角ゴ Pro W3"/>
              <a:cs typeface="ヒラギノ角ゴ Pro W3"/>
              <a:sym typeface="GillSans"/>
            </a:endParaRPr>
          </a:p>
        </p:txBody>
      </p:sp>
      <p:sp>
        <p:nvSpPr>
          <p:cNvPr id="108546" name="Rectangle 2"/>
          <p:cNvSpPr>
            <a:spLocks noGrp="1" noRo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p:spPr>
        <p:txBody>
          <a:bodyPr/>
          <a:lstStyle/>
          <a:p>
            <a:fld id="{90A56A85-28F3-4312-AB6C-11F54A6F0BE3}" type="slidenum">
              <a:rPr lang="en-GB" smtClean="0">
                <a:latin typeface="GillSans"/>
                <a:ea typeface="ヒラギノ角ゴ Pro W3"/>
                <a:cs typeface="ヒラギノ角ゴ Pro W3"/>
                <a:sym typeface="GillSans"/>
              </a:rPr>
              <a:pPr/>
              <a:t>21</a:t>
            </a:fld>
            <a:endParaRPr lang="en-GB" smtClean="0">
              <a:latin typeface="GillSans"/>
              <a:ea typeface="ヒラギノ角ゴ Pro W3"/>
              <a:cs typeface="ヒラギノ角ゴ Pro W3"/>
              <a:sym typeface="GillSans"/>
            </a:endParaRPr>
          </a:p>
        </p:txBody>
      </p:sp>
      <p:sp>
        <p:nvSpPr>
          <p:cNvPr id="110594" name="Rectangle 2"/>
          <p:cNvSpPr>
            <a:spLocks noGrp="1" noRo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pPr eaLnBrk="1" hangingPunct="1">
              <a:buFontTx/>
              <a:buChar char="•"/>
            </a:pPr>
            <a:r>
              <a:rPr lang="en-GB" smtClean="0">
                <a:latin typeface="GillSans"/>
              </a:rPr>
              <a:t>There is no agreement about what graduate wage premium represents</a:t>
            </a:r>
          </a:p>
          <a:p>
            <a:pPr lvl="1" eaLnBrk="1" hangingPunct="1">
              <a:buFontTx/>
              <a:buChar char="•"/>
            </a:pPr>
            <a:r>
              <a:rPr lang="en-GB" smtClean="0">
                <a:latin typeface="GillSans"/>
              </a:rPr>
              <a:t> higher productivity due to attainment of the higher education, i.e. HEIs increase productivity of the labour force</a:t>
            </a:r>
          </a:p>
          <a:p>
            <a:pPr lvl="2" eaLnBrk="1" hangingPunct="1"/>
            <a:r>
              <a:rPr lang="en-GB" smtClean="0">
                <a:latin typeface="GillSans"/>
              </a:rPr>
              <a:t> or</a:t>
            </a:r>
          </a:p>
          <a:p>
            <a:pPr lvl="1" eaLnBrk="1" hangingPunct="1">
              <a:buFontTx/>
              <a:buChar char="•"/>
            </a:pPr>
            <a:r>
              <a:rPr lang="en-GB" smtClean="0">
                <a:latin typeface="GillSans"/>
              </a:rPr>
              <a:t> payment for investment in signalling (i.e. more productive individuals invest in higher education to signal to employers that they have better abilities), in which case HEIs do not add to the productivity of the labour force and only serve function of differentiating </a:t>
            </a:r>
          </a:p>
          <a:p>
            <a:pPr eaLnBrk="1" hangingPunct="1">
              <a:buFontTx/>
              <a:buChar char="•"/>
            </a:pPr>
            <a:r>
              <a:rPr lang="en-GB" smtClean="0">
                <a:latin typeface="GillSans"/>
              </a:rPr>
              <a:t> Most likely that there is a mix of these two effects</a:t>
            </a:r>
          </a:p>
          <a:p>
            <a:pPr eaLnBrk="1" hangingPunct="1">
              <a:buFontTx/>
              <a:buChar char="•"/>
            </a:pPr>
            <a:r>
              <a:rPr lang="en-GB" smtClean="0">
                <a:latin typeface="GillSans"/>
              </a:rPr>
              <a:t> We provide sensitivity analysis, that illustrates how much the results depend on signalling</a:t>
            </a:r>
            <a:endParaRPr lang="ru-RU" smtClean="0">
              <a:latin typeface="GillSans"/>
            </a:endParaRPr>
          </a:p>
          <a:p>
            <a:pPr eaLnBrk="1" hangingPunct="1"/>
            <a:endParaRPr lang="en-US" smtClean="0">
              <a:latin typeface="GillSan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p:spPr>
        <p:txBody>
          <a:bodyPr/>
          <a:lstStyle/>
          <a:p>
            <a:fld id="{E0DAAB95-10FF-4CD2-8884-7F42C832DAD8}" type="slidenum">
              <a:rPr lang="en-GB" smtClean="0">
                <a:latin typeface="GillSans"/>
                <a:ea typeface="ヒラギノ角ゴ Pro W3"/>
                <a:cs typeface="ヒラギノ角ゴ Pro W3"/>
                <a:sym typeface="GillSans"/>
              </a:rPr>
              <a:pPr/>
              <a:t>22</a:t>
            </a:fld>
            <a:endParaRPr lang="en-GB" smtClean="0">
              <a:latin typeface="GillSans"/>
              <a:ea typeface="ヒラギノ角ゴ Pro W3"/>
              <a:cs typeface="ヒラギノ角ゴ Pro W3"/>
              <a:sym typeface="GillSans"/>
            </a:endParaRPr>
          </a:p>
        </p:txBody>
      </p:sp>
      <p:sp>
        <p:nvSpPr>
          <p:cNvPr id="112642" name="Rectangle 2"/>
          <p:cNvSpPr>
            <a:spLocks noGrp="1" noRo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pPr eaLnBrk="1" hangingPunct="1">
              <a:buFontTx/>
              <a:buChar char="•"/>
            </a:pPr>
            <a:r>
              <a:rPr lang="en-GB" smtClean="0">
                <a:latin typeface="GillSans"/>
              </a:rPr>
              <a:t>Projection of the future skill mix in Scotland</a:t>
            </a:r>
          </a:p>
          <a:p>
            <a:pPr lvl="1" eaLnBrk="1" hangingPunct="1">
              <a:buFontTx/>
              <a:buChar char="•"/>
            </a:pPr>
            <a:r>
              <a:rPr lang="en-GB" smtClean="0">
                <a:latin typeface="GillSans"/>
              </a:rPr>
              <a:t> Current age-specific skill distribution calculated from the LFS extrapolate for future years assuming that skill mix will stay the same (only people will get older)</a:t>
            </a:r>
          </a:p>
          <a:p>
            <a:pPr lvl="1" eaLnBrk="1" hangingPunct="1">
              <a:buFontTx/>
              <a:buChar char="•"/>
            </a:pPr>
            <a:r>
              <a:rPr lang="en-GB" smtClean="0">
                <a:latin typeface="GillSans"/>
              </a:rPr>
              <a:t> Assume that future generations will all have the same share of graduates as the highest age-specific share in 2005-07</a:t>
            </a:r>
          </a:p>
          <a:p>
            <a:pPr eaLnBrk="1" hangingPunct="1">
              <a:buFontTx/>
              <a:buChar char="•"/>
            </a:pPr>
            <a:r>
              <a:rPr lang="en-GB" smtClean="0">
                <a:latin typeface="GillSans"/>
              </a:rPr>
              <a:t> Calculation of the productivity adjusted labour force size</a:t>
            </a:r>
          </a:p>
          <a:p>
            <a:pPr lvl="1" eaLnBrk="1" hangingPunct="1">
              <a:buFontTx/>
              <a:buChar char="•"/>
            </a:pPr>
            <a:r>
              <a:rPr lang="en-GB" smtClean="0">
                <a:latin typeface="GillSans"/>
              </a:rPr>
              <a:t> Apply resulting projection of the skill distribution to GAD population projections (taking into account the size of the graduate wage premium and the effect of signalling)</a:t>
            </a:r>
          </a:p>
          <a:p>
            <a:pPr lvl="1" eaLnBrk="1" hangingPunct="1">
              <a:buFontTx/>
              <a:buChar char="•"/>
            </a:pPr>
            <a:r>
              <a:rPr lang="en-GB" smtClean="0">
                <a:latin typeface="GillSans"/>
              </a:rPr>
              <a:t> Calculate change in the productivity adjusted labour force size (correcting for the labour force decline)</a:t>
            </a:r>
            <a:endParaRPr lang="ru-RU" smtClean="0">
              <a:latin typeface="GillSans"/>
            </a:endParaRPr>
          </a:p>
          <a:p>
            <a:pPr eaLnBrk="1" hangingPunct="1"/>
            <a:endParaRPr lang="en-US" smtClean="0">
              <a:latin typeface="GillSan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a:spLocks noGrp="1" noChangeArrowheads="1"/>
          </p:cNvSpPr>
          <p:nvPr>
            <p:ph type="sldNum" sz="quarter" idx="5"/>
          </p:nvPr>
        </p:nvSpPr>
        <p:spPr>
          <a:noFill/>
        </p:spPr>
        <p:txBody>
          <a:bodyPr/>
          <a:lstStyle/>
          <a:p>
            <a:fld id="{C98328AE-DB17-441B-8E3A-94CBDCF98CE9}" type="slidenum">
              <a:rPr lang="en-GB" smtClean="0">
                <a:latin typeface="GillSans"/>
                <a:ea typeface="ヒラギノ角ゴ Pro W3"/>
                <a:cs typeface="ヒラギノ角ゴ Pro W3"/>
                <a:sym typeface="GillSans"/>
              </a:rPr>
              <a:pPr/>
              <a:t>23</a:t>
            </a:fld>
            <a:endParaRPr lang="en-GB" smtClean="0">
              <a:latin typeface="GillSans"/>
              <a:ea typeface="ヒラギノ角ゴ Pro W3"/>
              <a:cs typeface="ヒラギノ角ゴ Pro W3"/>
              <a:sym typeface="GillSans"/>
            </a:endParaRPr>
          </a:p>
        </p:txBody>
      </p:sp>
      <p:sp>
        <p:nvSpPr>
          <p:cNvPr id="114690" name="Rectangle 2"/>
          <p:cNvSpPr>
            <a:spLocks noGrp="1" noRo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A57F1533-7747-4514-B699-E473335F70A2}" type="slidenum">
              <a:rPr lang="en-GB" smtClean="0">
                <a:latin typeface="GillSans"/>
                <a:ea typeface="ヒラギノ角ゴ Pro W3"/>
                <a:cs typeface="ヒラギノ角ゴ Pro W3"/>
                <a:sym typeface="GillSans"/>
              </a:rPr>
              <a:pPr/>
              <a:t>3</a:t>
            </a:fld>
            <a:endParaRPr lang="en-GB" smtClean="0">
              <a:latin typeface="GillSans"/>
              <a:ea typeface="ヒラギノ角ゴ Pro W3"/>
              <a:cs typeface="ヒラギノ角ゴ Pro W3"/>
              <a:sym typeface="GillSans"/>
            </a:endParaRPr>
          </a:p>
        </p:txBody>
      </p:sp>
      <p:sp>
        <p:nvSpPr>
          <p:cNvPr id="21506" name="Rectangle 2"/>
          <p:cNvSpPr>
            <a:spLocks noGrp="1" noRot="1" noChangeArrowheads="1" noTextEdit="1"/>
          </p:cNvSpPr>
          <p:nvPr>
            <p:ph type="sldImg"/>
          </p:nvPr>
        </p:nvSpPr>
        <p:spPr>
          <a:xfrm>
            <a:off x="882650" y="738188"/>
            <a:ext cx="4929188" cy="3697287"/>
          </a:xfrm>
          <a:ln/>
        </p:spPr>
      </p:sp>
      <p:sp>
        <p:nvSpPr>
          <p:cNvPr id="21507"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9BAB3B9B-44D7-4410-9AE2-5E312E66B5BE}" type="slidenum">
              <a:rPr lang="en-GB" smtClean="0">
                <a:latin typeface="GillSans"/>
                <a:ea typeface="ヒラギノ角ゴ Pro W3"/>
                <a:cs typeface="ヒラギノ角ゴ Pro W3"/>
                <a:sym typeface="GillSans"/>
              </a:rPr>
              <a:pPr/>
              <a:t>4</a:t>
            </a:fld>
            <a:endParaRPr lang="en-GB" smtClean="0">
              <a:latin typeface="GillSans"/>
              <a:ea typeface="ヒラギノ角ゴ Pro W3"/>
              <a:cs typeface="ヒラギノ角ゴ Pro W3"/>
              <a:sym typeface="GillSans"/>
            </a:endParaRPr>
          </a:p>
        </p:txBody>
      </p:sp>
      <p:sp>
        <p:nvSpPr>
          <p:cNvPr id="23554" name="Rectangle 2"/>
          <p:cNvSpPr>
            <a:spLocks noGrp="1" noRo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BDB3ACDC-5C7E-426D-8490-D0AA84969741}" type="slidenum">
              <a:rPr lang="en-GB" smtClean="0">
                <a:latin typeface="GillSans"/>
                <a:ea typeface="ヒラギノ角ゴ Pro W3"/>
                <a:cs typeface="ヒラギノ角ゴ Pro W3"/>
                <a:sym typeface="GillSans"/>
              </a:rPr>
              <a:pPr/>
              <a:t>5</a:t>
            </a:fld>
            <a:endParaRPr lang="en-GB" smtClean="0">
              <a:latin typeface="GillSans"/>
              <a:ea typeface="ヒラギノ角ゴ Pro W3"/>
              <a:cs typeface="ヒラギノ角ゴ Pro W3"/>
              <a:sym typeface="GillSans"/>
            </a:endParaRPr>
          </a:p>
        </p:txBody>
      </p:sp>
      <p:sp>
        <p:nvSpPr>
          <p:cNvPr id="25602" name="Rectangle 2"/>
          <p:cNvSpPr>
            <a:spLocks noGrp="1" noRo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026C283C-B6C3-4923-B7CE-5608F7563E89}" type="slidenum">
              <a:rPr lang="en-GB" smtClean="0">
                <a:latin typeface="GillSans"/>
                <a:ea typeface="ヒラギノ角ゴ Pro W3"/>
                <a:cs typeface="ヒラギノ角ゴ Pro W3"/>
                <a:sym typeface="GillSans"/>
              </a:rPr>
              <a:pPr/>
              <a:t>6</a:t>
            </a:fld>
            <a:endParaRPr lang="en-GB" smtClean="0">
              <a:latin typeface="GillSans"/>
              <a:ea typeface="ヒラギノ角ゴ Pro W3"/>
              <a:cs typeface="ヒラギノ角ゴ Pro W3"/>
              <a:sym typeface="GillSans"/>
            </a:endParaRPr>
          </a:p>
        </p:txBody>
      </p:sp>
      <p:sp>
        <p:nvSpPr>
          <p:cNvPr id="27650" name="Rectangle 2"/>
          <p:cNvSpPr>
            <a:spLocks noGrp="1" noRo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C0A5CF3A-1E8F-426D-B248-9CEF4859CB24}" type="slidenum">
              <a:rPr lang="en-GB" smtClean="0">
                <a:latin typeface="GillSans"/>
                <a:ea typeface="ヒラギノ角ゴ Pro W3"/>
                <a:cs typeface="ヒラギノ角ゴ Pro W3"/>
                <a:sym typeface="GillSans"/>
              </a:rPr>
              <a:pPr/>
              <a:t>7</a:t>
            </a:fld>
            <a:endParaRPr lang="en-GB" smtClean="0">
              <a:latin typeface="GillSans"/>
              <a:ea typeface="ヒラギノ角ゴ Pro W3"/>
              <a:cs typeface="ヒラギノ角ゴ Pro W3"/>
              <a:sym typeface="GillSans"/>
            </a:endParaRPr>
          </a:p>
        </p:txBody>
      </p:sp>
      <p:sp>
        <p:nvSpPr>
          <p:cNvPr id="29698" name="Rectangle 2"/>
          <p:cNvSpPr>
            <a:spLocks noGrp="1" noRo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818651B5-B2D5-4F13-BBED-1D31352F477E}" type="slidenum">
              <a:rPr lang="en-GB" smtClean="0">
                <a:latin typeface="GillSans"/>
                <a:ea typeface="ヒラギノ角ゴ Pro W3"/>
                <a:cs typeface="ヒラギノ角ゴ Pro W3"/>
                <a:sym typeface="GillSans"/>
              </a:rPr>
              <a:pPr/>
              <a:t>8</a:t>
            </a:fld>
            <a:endParaRPr lang="en-GB" smtClean="0">
              <a:latin typeface="GillSans"/>
              <a:ea typeface="ヒラギノ角ゴ Pro W3"/>
              <a:cs typeface="ヒラギノ角ゴ Pro W3"/>
              <a:sym typeface="GillSans"/>
            </a:endParaRPr>
          </a:p>
        </p:txBody>
      </p:sp>
      <p:sp>
        <p:nvSpPr>
          <p:cNvPr id="31746" name="Rectangle 2"/>
          <p:cNvSpPr>
            <a:spLocks noGrp="1" noRo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72546893-2F67-477B-AA97-92EB220E9504}" type="slidenum">
              <a:rPr lang="en-GB" smtClean="0">
                <a:latin typeface="GillSans"/>
                <a:ea typeface="ヒラギノ角ゴ Pro W3"/>
                <a:cs typeface="ヒラギノ角ゴ Pro W3"/>
                <a:sym typeface="GillSans"/>
              </a:rPr>
              <a:pPr/>
              <a:t>9</a:t>
            </a:fld>
            <a:endParaRPr lang="en-GB" smtClean="0">
              <a:latin typeface="GillSans"/>
              <a:ea typeface="ヒラギノ角ゴ Pro W3"/>
              <a:cs typeface="ヒラギノ角ゴ Pro W3"/>
              <a:sym typeface="GillSans"/>
            </a:endParaRPr>
          </a:p>
        </p:txBody>
      </p:sp>
      <p:sp>
        <p:nvSpPr>
          <p:cNvPr id="33794" name="Rectangle 2"/>
          <p:cNvSpPr>
            <a:spLocks noGrp="1" noRo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GB" smtClean="0">
              <a:latin typeface="GillSans"/>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a:srcRect/>
          <a:stretch>
            <a:fillRect/>
          </a:stretch>
        </p:blipFill>
        <p:spPr bwMode="auto">
          <a:xfrm>
            <a:off x="101600" y="8496300"/>
            <a:ext cx="12725400" cy="1130300"/>
          </a:xfrm>
          <a:prstGeom prst="rect">
            <a:avLst/>
          </a:prstGeom>
          <a:noFill/>
          <a:ln w="12700">
            <a:noFill/>
            <a:miter lim="800000"/>
            <a:headEnd/>
            <a:tailEnd/>
          </a:ln>
        </p:spPr>
      </p:pic>
      <p:pic>
        <p:nvPicPr>
          <p:cNvPr id="5" name="Picture 5"/>
          <p:cNvPicPr>
            <a:picLocks noChangeAspect="1" noChangeArrowheads="1"/>
          </p:cNvPicPr>
          <p:nvPr userDrawn="1"/>
        </p:nvPicPr>
        <p:blipFill>
          <a:blip r:embed="rId3"/>
          <a:srcRect/>
          <a:stretch>
            <a:fillRect/>
          </a:stretch>
        </p:blipFill>
        <p:spPr bwMode="auto">
          <a:xfrm>
            <a:off x="8728075" y="63500"/>
            <a:ext cx="4137025" cy="1485900"/>
          </a:xfrm>
          <a:prstGeom prst="rect">
            <a:avLst/>
          </a:prstGeom>
          <a:noFill/>
          <a:ln w="12700">
            <a:noFill/>
            <a:miter lim="800000"/>
            <a:headEnd/>
            <a:tailEnd/>
          </a:ln>
        </p:spPr>
      </p:pic>
      <p:sp>
        <p:nvSpPr>
          <p:cNvPr id="29698" name="Rectangle 2"/>
          <p:cNvSpPr>
            <a:spLocks noGrp="1" noChangeArrowheads="1"/>
          </p:cNvSpPr>
          <p:nvPr>
            <p:ph type="subTitle" idx="1"/>
          </p:nvPr>
        </p:nvSpPr>
        <p:spPr>
          <a:xfrm>
            <a:off x="1981200" y="5562600"/>
            <a:ext cx="9067800" cy="2438400"/>
          </a:xfrm>
        </p:spPr>
        <p:txBody>
          <a:bodyPr/>
          <a:lstStyle>
            <a:lvl1pPr>
              <a:defRPr/>
            </a:lvl1pPr>
          </a:lstStyle>
          <a:p>
            <a:r>
              <a:rPr lang="en-GB"/>
              <a:t>Click to edit Master subtitle style</a:t>
            </a:r>
          </a:p>
        </p:txBody>
      </p:sp>
      <p:sp>
        <p:nvSpPr>
          <p:cNvPr id="29699" name="Rectangle 3"/>
          <p:cNvSpPr>
            <a:spLocks noGrp="1" noChangeArrowheads="1"/>
          </p:cNvSpPr>
          <p:nvPr>
            <p:ph type="ctrTitle"/>
          </p:nvPr>
        </p:nvSpPr>
        <p:spPr>
          <a:xfrm>
            <a:off x="990600" y="3276600"/>
            <a:ext cx="11049000" cy="1600200"/>
          </a:xfrm>
        </p:spPr>
        <p:txBody>
          <a:bodyPr/>
          <a:lstStyle>
            <a:lvl1pPr>
              <a:defRPr/>
            </a:lvl1pPr>
          </a:lstStyle>
          <a:p>
            <a:r>
              <a:rPr lang="en-GB"/>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2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1638300"/>
            <a:ext cx="7696200" cy="452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270000" y="1638300"/>
            <a:ext cx="10464800" cy="452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1270000" y="5029200"/>
            <a:ext cx="10464800" cy="1130300"/>
          </a:xfrm>
          <a:prstGeom prst="rect">
            <a:avLst/>
          </a:prstGeom>
          <a:noFill/>
          <a:ln w="12700">
            <a:noFill/>
            <a:miter lim="800000"/>
            <a:headEnd/>
            <a:tailEnd/>
          </a:ln>
        </p:spPr>
        <p:txBody>
          <a:bodyPr vert="horz" wrap="square" lIns="50800" tIns="50800" rIns="50800" bIns="5080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sym typeface="GillSans"/>
              </a:rPr>
              <a:t>Fifth level</a:t>
            </a:r>
          </a:p>
        </p:txBody>
      </p:sp>
      <p:sp>
        <p:nvSpPr>
          <p:cNvPr id="1027" name="Rectangle 2"/>
          <p:cNvSpPr>
            <a:spLocks noGrp="1" noChangeArrowheads="1"/>
          </p:cNvSpPr>
          <p:nvPr>
            <p:ph type="title"/>
          </p:nvPr>
        </p:nvSpPr>
        <p:spPr bwMode="auto">
          <a:xfrm>
            <a:off x="1270000" y="1638300"/>
            <a:ext cx="10464800" cy="3302000"/>
          </a:xfrm>
          <a:prstGeom prst="rect">
            <a:avLst/>
          </a:prstGeom>
          <a:noFill/>
          <a:ln w="12700">
            <a:noFill/>
            <a:miter lim="800000"/>
            <a:headEnd/>
            <a:tailEnd/>
          </a:ln>
        </p:spPr>
        <p:txBody>
          <a:bodyPr vert="horz" wrap="square" lIns="50800" tIns="50800" rIns="50800" bIns="50800" numCol="1" anchor="b" anchorCtr="0" compatLnSpc="1">
            <a:prstTxWarp prst="textNoShape">
              <a:avLst/>
            </a:prstTxWarp>
          </a:bodyPr>
          <a:lstStyle/>
          <a:p>
            <a:pPr lvl="0"/>
            <a:r>
              <a:rPr lang="en-US" smtClean="0"/>
              <a:t>Click to edit Master title style</a:t>
            </a:r>
          </a:p>
        </p:txBody>
      </p:sp>
      <p:pic>
        <p:nvPicPr>
          <p:cNvPr id="1028" name="Picture 4"/>
          <p:cNvPicPr>
            <a:picLocks noChangeAspect="1" noChangeArrowheads="1"/>
          </p:cNvPicPr>
          <p:nvPr userDrawn="1"/>
        </p:nvPicPr>
        <p:blipFill>
          <a:blip r:embed="rId14"/>
          <a:srcRect/>
          <a:stretch>
            <a:fillRect/>
          </a:stretch>
        </p:blipFill>
        <p:spPr bwMode="auto">
          <a:xfrm>
            <a:off x="101600" y="8496300"/>
            <a:ext cx="12725400" cy="1130300"/>
          </a:xfrm>
          <a:prstGeom prst="rect">
            <a:avLst/>
          </a:prstGeom>
          <a:noFill/>
          <a:ln w="12700">
            <a:noFill/>
            <a:miter lim="800000"/>
            <a:headEnd/>
            <a:tailEnd/>
          </a:ln>
        </p:spPr>
      </p:pic>
      <p:pic>
        <p:nvPicPr>
          <p:cNvPr id="1029" name="Picture 5"/>
          <p:cNvPicPr>
            <a:picLocks noChangeAspect="1" noChangeArrowheads="1"/>
          </p:cNvPicPr>
          <p:nvPr userDrawn="1"/>
        </p:nvPicPr>
        <p:blipFill>
          <a:blip r:embed="rId15"/>
          <a:srcRect/>
          <a:stretch>
            <a:fillRect/>
          </a:stretch>
        </p:blipFill>
        <p:spPr bwMode="auto">
          <a:xfrm>
            <a:off x="8728075" y="63500"/>
            <a:ext cx="4137025" cy="1485900"/>
          </a:xfrm>
          <a:prstGeom prst="rect">
            <a:avLst/>
          </a:prstGeom>
          <a:noFill/>
          <a:ln w="12700">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 W3"/>
        </a:defRPr>
      </a:lvl1pPr>
      <a:lvl2pPr algn="ctr" rtl="0" eaLnBrk="0" fontAlgn="base" hangingPunct="0">
        <a:spcBef>
          <a:spcPct val="0"/>
        </a:spcBef>
        <a:spcAft>
          <a:spcPct val="0"/>
        </a:spcAft>
        <a:defRPr sz="8400">
          <a:solidFill>
            <a:schemeClr val="tx1"/>
          </a:solidFill>
          <a:latin typeface="Arial" charset="0"/>
          <a:ea typeface="ヒラギノ角ゴ Pro W3" pitchFamily="112" charset="-128"/>
          <a:cs typeface="ヒラギノ角ゴ Pro W3"/>
        </a:defRPr>
      </a:lvl2pPr>
      <a:lvl3pPr algn="ctr" rtl="0" eaLnBrk="0" fontAlgn="base" hangingPunct="0">
        <a:spcBef>
          <a:spcPct val="0"/>
        </a:spcBef>
        <a:spcAft>
          <a:spcPct val="0"/>
        </a:spcAft>
        <a:defRPr sz="8400">
          <a:solidFill>
            <a:schemeClr val="tx1"/>
          </a:solidFill>
          <a:latin typeface="Arial" charset="0"/>
          <a:ea typeface="ヒラギノ角ゴ Pro W3" pitchFamily="112" charset="-128"/>
          <a:cs typeface="ヒラギノ角ゴ Pro W3"/>
        </a:defRPr>
      </a:lvl3pPr>
      <a:lvl4pPr algn="ctr" rtl="0" eaLnBrk="0" fontAlgn="base" hangingPunct="0">
        <a:spcBef>
          <a:spcPct val="0"/>
        </a:spcBef>
        <a:spcAft>
          <a:spcPct val="0"/>
        </a:spcAft>
        <a:defRPr sz="8400">
          <a:solidFill>
            <a:schemeClr val="tx1"/>
          </a:solidFill>
          <a:latin typeface="Arial" charset="0"/>
          <a:ea typeface="ヒラギノ角ゴ Pro W3" pitchFamily="112" charset="-128"/>
          <a:cs typeface="ヒラギノ角ゴ Pro W3"/>
        </a:defRPr>
      </a:lvl4pPr>
      <a:lvl5pPr algn="ctr" rtl="0" eaLnBrk="0" fontAlgn="base" hangingPunct="0">
        <a:spcBef>
          <a:spcPct val="0"/>
        </a:spcBef>
        <a:spcAft>
          <a:spcPct val="0"/>
        </a:spcAft>
        <a:defRPr sz="8400">
          <a:solidFill>
            <a:schemeClr val="tx1"/>
          </a:solidFill>
          <a:latin typeface="Arial" charset="0"/>
          <a:ea typeface="ヒラギノ角ゴ Pro W3" pitchFamily="112" charset="-128"/>
          <a:cs typeface="ヒラギノ角ゴ Pro W3"/>
        </a:defRPr>
      </a:lvl5pPr>
      <a:lvl6pPr marL="457200" algn="ctr" rtl="0" fontAlgn="base">
        <a:spcBef>
          <a:spcPct val="0"/>
        </a:spcBef>
        <a:spcAft>
          <a:spcPct val="0"/>
        </a:spcAft>
        <a:defRPr sz="8400">
          <a:solidFill>
            <a:schemeClr val="tx1"/>
          </a:solidFill>
          <a:latin typeface="Arial" charset="0"/>
          <a:ea typeface="ヒラギノ角ゴ Pro W3" pitchFamily="112" charset="-128"/>
        </a:defRPr>
      </a:lvl6pPr>
      <a:lvl7pPr marL="914400" algn="ctr" rtl="0" fontAlgn="base">
        <a:spcBef>
          <a:spcPct val="0"/>
        </a:spcBef>
        <a:spcAft>
          <a:spcPct val="0"/>
        </a:spcAft>
        <a:defRPr sz="8400">
          <a:solidFill>
            <a:schemeClr val="tx1"/>
          </a:solidFill>
          <a:latin typeface="Arial" charset="0"/>
          <a:ea typeface="ヒラギノ角ゴ Pro W3" pitchFamily="112" charset="-128"/>
        </a:defRPr>
      </a:lvl7pPr>
      <a:lvl8pPr marL="1371600" algn="ctr" rtl="0" fontAlgn="base">
        <a:spcBef>
          <a:spcPct val="0"/>
        </a:spcBef>
        <a:spcAft>
          <a:spcPct val="0"/>
        </a:spcAft>
        <a:defRPr sz="8400">
          <a:solidFill>
            <a:schemeClr val="tx1"/>
          </a:solidFill>
          <a:latin typeface="Arial" charset="0"/>
          <a:ea typeface="ヒラギノ角ゴ Pro W3" pitchFamily="112" charset="-128"/>
        </a:defRPr>
      </a:lvl8pPr>
      <a:lvl9pPr marL="1828800" algn="ctr" rtl="0" fontAlgn="base">
        <a:spcBef>
          <a:spcPct val="0"/>
        </a:spcBef>
        <a:spcAft>
          <a:spcPct val="0"/>
        </a:spcAft>
        <a:defRPr sz="8400">
          <a:solidFill>
            <a:schemeClr val="tx1"/>
          </a:solidFill>
          <a:latin typeface="Arial" charset="0"/>
          <a:ea typeface="ヒラギノ角ゴ Pro W3" pitchFamily="112" charset="-128"/>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ヒラギノ角ゴ Pro W3"/>
        </a:defRPr>
      </a:lvl1pPr>
      <a:lvl2pPr marL="742950" indent="-285750" algn="ctr" rtl="0" eaLnBrk="0" fontAlgn="base" hangingPunct="0">
        <a:spcBef>
          <a:spcPct val="0"/>
        </a:spcBef>
        <a:spcAft>
          <a:spcPct val="0"/>
        </a:spcAft>
        <a:defRPr sz="3600">
          <a:solidFill>
            <a:schemeClr val="tx1"/>
          </a:solidFill>
          <a:latin typeface="+mn-lt"/>
          <a:ea typeface="+mn-ea"/>
          <a:cs typeface="ヒラギノ角ゴ Pro W3"/>
        </a:defRPr>
      </a:lvl2pPr>
      <a:lvl3pPr marL="1143000" indent="-228600" algn="ctr" rtl="0" eaLnBrk="0" fontAlgn="base" hangingPunct="0">
        <a:spcBef>
          <a:spcPct val="0"/>
        </a:spcBef>
        <a:spcAft>
          <a:spcPct val="0"/>
        </a:spcAft>
        <a:defRPr sz="3600">
          <a:solidFill>
            <a:schemeClr val="tx1"/>
          </a:solidFill>
          <a:latin typeface="+mn-lt"/>
          <a:ea typeface="+mn-ea"/>
          <a:cs typeface="ヒラギノ角ゴ Pro W3"/>
        </a:defRPr>
      </a:lvl3pPr>
      <a:lvl4pPr marL="1600200" indent="-228600" algn="ctr" rtl="0" eaLnBrk="0" fontAlgn="base" hangingPunct="0">
        <a:spcBef>
          <a:spcPct val="0"/>
        </a:spcBef>
        <a:spcAft>
          <a:spcPct val="0"/>
        </a:spcAft>
        <a:defRPr sz="3600">
          <a:solidFill>
            <a:schemeClr val="tx1"/>
          </a:solidFill>
          <a:latin typeface="+mn-lt"/>
          <a:ea typeface="+mn-ea"/>
          <a:cs typeface="ヒラギノ角ゴ Pro W3"/>
        </a:defRPr>
      </a:lvl4pPr>
      <a:lvl5pPr marL="2057400" indent="-228600" algn="ctr" rtl="0" eaLnBrk="0" fontAlgn="base" hangingPunct="0">
        <a:spcBef>
          <a:spcPct val="0"/>
        </a:spcBef>
        <a:spcAft>
          <a:spcPct val="0"/>
        </a:spcAft>
        <a:defRPr sz="3600">
          <a:solidFill>
            <a:schemeClr val="tx1"/>
          </a:solidFill>
          <a:latin typeface="GillSans" pitchFamily="112" charset="0"/>
          <a:ea typeface="+mn-ea"/>
          <a:cs typeface="ヒラギノ角ゴ Pro W3"/>
          <a:sym typeface="GillSans"/>
        </a:defRPr>
      </a:lvl5pPr>
      <a:lvl6pPr marL="457200" algn="ctr" rtl="0" fontAlgn="base">
        <a:spcBef>
          <a:spcPct val="0"/>
        </a:spcBef>
        <a:spcAft>
          <a:spcPct val="0"/>
        </a:spcAft>
        <a:defRPr sz="3600">
          <a:solidFill>
            <a:schemeClr val="tx1"/>
          </a:solidFill>
          <a:latin typeface="GillSans" pitchFamily="112" charset="0"/>
          <a:ea typeface="+mn-ea"/>
          <a:sym typeface="GillSans" pitchFamily="112" charset="0"/>
        </a:defRPr>
      </a:lvl6pPr>
      <a:lvl7pPr marL="914400" algn="ctr" rtl="0" fontAlgn="base">
        <a:spcBef>
          <a:spcPct val="0"/>
        </a:spcBef>
        <a:spcAft>
          <a:spcPct val="0"/>
        </a:spcAft>
        <a:defRPr sz="3600">
          <a:solidFill>
            <a:schemeClr val="tx1"/>
          </a:solidFill>
          <a:latin typeface="GillSans" pitchFamily="112" charset="0"/>
          <a:ea typeface="+mn-ea"/>
          <a:sym typeface="GillSans" pitchFamily="112" charset="0"/>
        </a:defRPr>
      </a:lvl7pPr>
      <a:lvl8pPr marL="1371600" algn="ctr" rtl="0" fontAlgn="base">
        <a:spcBef>
          <a:spcPct val="0"/>
        </a:spcBef>
        <a:spcAft>
          <a:spcPct val="0"/>
        </a:spcAft>
        <a:defRPr sz="3600">
          <a:solidFill>
            <a:schemeClr val="tx1"/>
          </a:solidFill>
          <a:latin typeface="GillSans" pitchFamily="112" charset="0"/>
          <a:ea typeface="+mn-ea"/>
          <a:sym typeface="GillSans" pitchFamily="112" charset="0"/>
        </a:defRPr>
      </a:lvl8pPr>
      <a:lvl9pPr marL="1828800" algn="ctr" rtl="0" fontAlgn="base">
        <a:spcBef>
          <a:spcPct val="0"/>
        </a:spcBef>
        <a:spcAft>
          <a:spcPct val="0"/>
        </a:spcAft>
        <a:defRPr sz="3600">
          <a:solidFill>
            <a:schemeClr val="tx1"/>
          </a:solidFill>
          <a:latin typeface="GillSans" pitchFamily="112" charset="0"/>
          <a:ea typeface="+mn-ea"/>
          <a:sym typeface="GillSans" pitchFamily="11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emo.strath.ac.uk/exchweb/bin/redir.asp?URL=http://www.esrc.ac.uk/" TargetMode="External"/><Relationship Id="rId7" Type="http://schemas.openxmlformats.org/officeDocument/2006/relationships/hyperlink" Target="https://nemo.strath.ac.uk/exchweb/bin/redir.asp?URL=http://www.hefcw.ac.u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nemo.strath.ac.uk/exchweb/bin/redir.asp?URL=http://www.hefce.ac.uk/" TargetMode="External"/><Relationship Id="rId5" Type="http://schemas.openxmlformats.org/officeDocument/2006/relationships/hyperlink" Target="https://nemo.strath.ac.uk/exchweb/bin/redir.asp?URL=http://www.delni.gov.uk/" TargetMode="External"/><Relationship Id="rId4" Type="http://schemas.openxmlformats.org/officeDocument/2006/relationships/hyperlink" Target="https://nemo.strath.ac.uk/exchweb/bin/redir.asp?URL=http://www.sfc.ac.uk/"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ctrTitle"/>
          </p:nvPr>
        </p:nvSpPr>
        <p:spPr/>
        <p:txBody>
          <a:bodyPr/>
          <a:lstStyle/>
          <a:p>
            <a:pPr eaLnBrk="1" hangingPunct="1"/>
            <a:r>
              <a:rPr lang="en-US" smtClean="0"/>
              <a:t> </a:t>
            </a:r>
          </a:p>
        </p:txBody>
      </p:sp>
      <p:sp>
        <p:nvSpPr>
          <p:cNvPr id="16386" name="Rectangle 2"/>
          <p:cNvSpPr>
            <a:spLocks noGrp="1" noChangeArrowheads="1"/>
          </p:cNvSpPr>
          <p:nvPr>
            <p:ph type="subTitle" idx="1"/>
          </p:nvPr>
        </p:nvSpPr>
        <p:spPr>
          <a:xfrm>
            <a:off x="598488" y="1781175"/>
            <a:ext cx="12096750" cy="6480175"/>
          </a:xfrm>
        </p:spPr>
        <p:txBody>
          <a:bodyPr/>
          <a:lstStyle/>
          <a:p>
            <a:pPr marL="0" indent="0" eaLnBrk="1" hangingPunct="1">
              <a:lnSpc>
                <a:spcPct val="80000"/>
              </a:lnSpc>
            </a:pPr>
            <a:r>
              <a:rPr lang="en-GB" b="1" smtClean="0"/>
              <a:t>The </a:t>
            </a:r>
            <a:r>
              <a:rPr lang="en-GB" b="1" i="1" smtClean="0"/>
              <a:t>Impact of Higher Education Institutions on Regional Economies </a:t>
            </a:r>
            <a:r>
              <a:rPr lang="en-GB" b="1" smtClean="0"/>
              <a:t>Initiative:</a:t>
            </a:r>
          </a:p>
          <a:p>
            <a:pPr marL="0" indent="0" eaLnBrk="1" hangingPunct="1">
              <a:lnSpc>
                <a:spcPct val="80000"/>
              </a:lnSpc>
            </a:pPr>
            <a:r>
              <a:rPr lang="en-GB" sz="3200" b="1" smtClean="0"/>
              <a:t>An overview</a:t>
            </a:r>
          </a:p>
          <a:p>
            <a:pPr marL="0" indent="0" eaLnBrk="1" hangingPunct="1">
              <a:lnSpc>
                <a:spcPct val="80000"/>
              </a:lnSpc>
            </a:pPr>
            <a:endParaRPr lang="en-GB" sz="3200" b="1" smtClean="0"/>
          </a:p>
          <a:p>
            <a:pPr marL="0" indent="0" eaLnBrk="1" hangingPunct="1">
              <a:lnSpc>
                <a:spcPct val="80000"/>
              </a:lnSpc>
            </a:pPr>
            <a:r>
              <a:rPr lang="en-GB" sz="3200" smtClean="0"/>
              <a:t>Higher Education, Knowledge Exchange and the Economy</a:t>
            </a:r>
          </a:p>
          <a:p>
            <a:pPr marL="0" indent="0" eaLnBrk="1" hangingPunct="1">
              <a:lnSpc>
                <a:spcPct val="80000"/>
              </a:lnSpc>
            </a:pPr>
            <a:endParaRPr lang="en-GB" sz="2800" smtClean="0"/>
          </a:p>
          <a:p>
            <a:pPr marL="0" indent="0" eaLnBrk="1" hangingPunct="1">
              <a:lnSpc>
                <a:spcPct val="80000"/>
              </a:lnSpc>
            </a:pPr>
            <a:r>
              <a:rPr lang="en-GB" sz="2800" smtClean="0"/>
              <a:t>Festival of Social Science </a:t>
            </a:r>
          </a:p>
          <a:p>
            <a:pPr marL="0" indent="0" eaLnBrk="1" hangingPunct="1">
              <a:lnSpc>
                <a:spcPct val="80000"/>
              </a:lnSpc>
            </a:pPr>
            <a:r>
              <a:rPr lang="en-GB" sz="2800" smtClean="0"/>
              <a:t>10</a:t>
            </a:r>
            <a:r>
              <a:rPr lang="en-GB" sz="2800" baseline="30000" smtClean="0"/>
              <a:t>th</a:t>
            </a:r>
            <a:r>
              <a:rPr lang="en-GB" sz="2800" smtClean="0"/>
              <a:t> March 2007</a:t>
            </a:r>
          </a:p>
          <a:p>
            <a:pPr marL="0" indent="0" eaLnBrk="1" hangingPunct="1">
              <a:lnSpc>
                <a:spcPct val="80000"/>
              </a:lnSpc>
            </a:pPr>
            <a:endParaRPr lang="en-GB" sz="2800" smtClean="0"/>
          </a:p>
          <a:p>
            <a:pPr marL="0" indent="0" eaLnBrk="1" hangingPunct="1">
              <a:lnSpc>
                <a:spcPct val="80000"/>
              </a:lnSpc>
            </a:pPr>
            <a:endParaRPr lang="en-GB" sz="2000" smtClean="0"/>
          </a:p>
          <a:p>
            <a:pPr marL="0" indent="0" eaLnBrk="1" hangingPunct="1">
              <a:lnSpc>
                <a:spcPct val="80000"/>
              </a:lnSpc>
            </a:pPr>
            <a:endParaRPr lang="en-GB" sz="1800" smtClean="0"/>
          </a:p>
          <a:p>
            <a:pPr marL="0" indent="0" eaLnBrk="1" hangingPunct="1">
              <a:lnSpc>
                <a:spcPct val="80000"/>
              </a:lnSpc>
            </a:pPr>
            <a:r>
              <a:rPr lang="en-GB" sz="2000" smtClean="0"/>
              <a:t>Peter McGregor</a:t>
            </a:r>
          </a:p>
          <a:p>
            <a:pPr marL="0" indent="0" eaLnBrk="1" hangingPunct="1">
              <a:lnSpc>
                <a:spcPct val="80000"/>
              </a:lnSpc>
            </a:pPr>
            <a:r>
              <a:rPr lang="en-GB" sz="1800" smtClean="0"/>
              <a:t> </a:t>
            </a:r>
          </a:p>
          <a:p>
            <a:pPr marL="0" indent="0" eaLnBrk="1" hangingPunct="1">
              <a:lnSpc>
                <a:spcPct val="80000"/>
              </a:lnSpc>
            </a:pPr>
            <a:r>
              <a:rPr lang="en-GB" sz="1800" smtClean="0"/>
              <a:t>Joint Initiative Coordinator</a:t>
            </a:r>
          </a:p>
          <a:p>
            <a:pPr marL="0" indent="0" eaLnBrk="1" hangingPunct="1">
              <a:lnSpc>
                <a:spcPct val="80000"/>
              </a:lnSpc>
            </a:pPr>
            <a:r>
              <a:rPr lang="en-GB" sz="1800" smtClean="0"/>
              <a:t>Fraser of Allander Institute, Department of Economics</a:t>
            </a:r>
          </a:p>
          <a:p>
            <a:pPr marL="0" indent="0" eaLnBrk="1" hangingPunct="1">
              <a:lnSpc>
                <a:spcPct val="80000"/>
              </a:lnSpc>
            </a:pPr>
            <a:r>
              <a:rPr lang="en-GB" sz="1800" smtClean="0"/>
              <a:t>University of Strathclyde</a:t>
            </a:r>
          </a:p>
          <a:p>
            <a:pPr marL="0" indent="0" eaLnBrk="1" hangingPunct="1">
              <a:lnSpc>
                <a:spcPct val="80000"/>
              </a:lnSpc>
            </a:pPr>
            <a:endParaRPr lang="en-GB" sz="1800" smtClean="0"/>
          </a:p>
          <a:p>
            <a:pPr marL="0" indent="0" eaLnBrk="1" hangingPunct="1">
              <a:lnSpc>
                <a:spcPct val="80000"/>
              </a:lnSpc>
            </a:pPr>
            <a:r>
              <a:rPr lang="en-GB" sz="1800" smtClean="0"/>
              <a:t> </a:t>
            </a:r>
          </a:p>
          <a:p>
            <a:pPr marL="0" indent="0" eaLnBrk="1" hangingPunct="1">
              <a:lnSpc>
                <a:spcPct val="80000"/>
              </a:lnSpc>
            </a:pPr>
            <a:endParaRPr lang="en-GB" sz="1400" smtClean="0"/>
          </a:p>
          <a:p>
            <a:pPr marL="0" indent="0" eaLnBrk="1" hangingPunct="1">
              <a:lnSpc>
                <a:spcPct val="80000"/>
              </a:lnSpc>
            </a:pPr>
            <a:r>
              <a:rPr lang="en-GB" sz="2000" smtClean="0"/>
              <a:t>http://www.impact-hei.ac.uk</a:t>
            </a:r>
          </a:p>
          <a:p>
            <a:pPr marL="0" indent="0" eaLnBrk="1" hangingPunct="1">
              <a:lnSpc>
                <a:spcPct val="80000"/>
              </a:lnSpc>
            </a:pPr>
            <a:endParaRPr lang="en-GB" sz="2000" smtClean="0"/>
          </a:p>
          <a:p>
            <a:pPr marL="0" indent="0" eaLnBrk="1" hangingPunct="1">
              <a:lnSpc>
                <a:spcPct val="80000"/>
              </a:lnSpc>
            </a:pPr>
            <a:endParaRPr lang="en-GB" sz="1800" smtClean="0"/>
          </a:p>
          <a:p>
            <a:pPr marL="0" indent="0" eaLnBrk="1" hangingPunct="1">
              <a:lnSpc>
                <a:spcPct val="80000"/>
              </a:lnSpc>
            </a:pPr>
            <a:endParaRPr lang="en-GB" sz="1800" smtClean="0"/>
          </a:p>
          <a:p>
            <a:pPr marL="0" indent="0" eaLnBrk="1" hangingPunct="1">
              <a:lnSpc>
                <a:spcPct val="80000"/>
              </a:lnSpc>
            </a:pPr>
            <a:endParaRPr lang="en-GB" sz="1800" smtClean="0"/>
          </a:p>
        </p:txBody>
      </p:sp>
      <p:pic>
        <p:nvPicPr>
          <p:cNvPr id="16387" name="Picture 6"/>
          <p:cNvPicPr>
            <a:picLocks noChangeAspect="1" noChangeArrowheads="1"/>
          </p:cNvPicPr>
          <p:nvPr/>
        </p:nvPicPr>
        <p:blipFill>
          <a:blip r:embed="rId3"/>
          <a:srcRect/>
          <a:stretch>
            <a:fillRect/>
          </a:stretch>
        </p:blipFill>
        <p:spPr bwMode="auto">
          <a:xfrm>
            <a:off x="885825" y="339725"/>
            <a:ext cx="1371600" cy="1069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AutoShape 22"/>
          <p:cNvSpPr>
            <a:spLocks noChangeArrowheads="1"/>
          </p:cNvSpPr>
          <p:nvPr/>
        </p:nvSpPr>
        <p:spPr bwMode="auto">
          <a:xfrm>
            <a:off x="1677988" y="1852613"/>
            <a:ext cx="1943100" cy="2663825"/>
          </a:xfrm>
          <a:prstGeom prst="roundRect">
            <a:avLst>
              <a:gd name="adj" fmla="val 16667"/>
            </a:avLst>
          </a:prstGeom>
          <a:solidFill>
            <a:srgbClr val="FFFF00"/>
          </a:solidFill>
          <a:ln w="9525">
            <a:solidFill>
              <a:schemeClr val="tx1"/>
            </a:solidFill>
            <a:miter lim="800000"/>
            <a:headEnd/>
            <a:tailEnd/>
          </a:ln>
        </p:spPr>
        <p:txBody>
          <a:bodyPr wrap="none" anchor="ctr"/>
          <a:lstStyle/>
          <a:p>
            <a:pPr algn="ctr"/>
            <a:r>
              <a:rPr lang="en-GB" sz="2400" b="1">
                <a:solidFill>
                  <a:schemeClr val="tx1"/>
                </a:solidFill>
                <a:latin typeface="Tahoma" pitchFamily="34" charset="0"/>
              </a:rPr>
              <a:t>Demand </a:t>
            </a:r>
          </a:p>
          <a:p>
            <a:pPr algn="ctr"/>
            <a:r>
              <a:rPr lang="en-GB" sz="2400" b="1">
                <a:solidFill>
                  <a:schemeClr val="tx1"/>
                </a:solidFill>
                <a:latin typeface="Tahoma" pitchFamily="34" charset="0"/>
              </a:rPr>
              <a:t>Side Impact</a:t>
            </a:r>
          </a:p>
          <a:p>
            <a:pPr algn="ctr"/>
            <a:r>
              <a:rPr lang="en-GB" sz="1800">
                <a:solidFill>
                  <a:schemeClr val="tx1"/>
                </a:solidFill>
                <a:latin typeface="Tahoma" pitchFamily="34" charset="0"/>
              </a:rPr>
              <a:t>Expenditures </a:t>
            </a:r>
          </a:p>
          <a:p>
            <a:pPr algn="ctr"/>
            <a:r>
              <a:rPr lang="en-GB" sz="1800">
                <a:solidFill>
                  <a:schemeClr val="tx1"/>
                </a:solidFill>
                <a:latin typeface="Tahoma" pitchFamily="34" charset="0"/>
              </a:rPr>
              <a:t>on inputs</a:t>
            </a:r>
          </a:p>
          <a:p>
            <a:pPr algn="ctr"/>
            <a:r>
              <a:rPr lang="en-GB" sz="1800">
                <a:solidFill>
                  <a:schemeClr val="tx1"/>
                </a:solidFill>
                <a:latin typeface="Tahoma" pitchFamily="34" charset="0"/>
              </a:rPr>
              <a:t>Overseas students</a:t>
            </a:r>
          </a:p>
          <a:p>
            <a:pPr algn="ctr"/>
            <a:endParaRPr lang="en-US" sz="1800">
              <a:solidFill>
                <a:schemeClr val="tx1"/>
              </a:solidFill>
              <a:latin typeface="Tahoma" pitchFamily="34" charset="0"/>
            </a:endParaRPr>
          </a:p>
        </p:txBody>
      </p:sp>
      <p:sp>
        <p:nvSpPr>
          <p:cNvPr id="34818" name="Oval 23"/>
          <p:cNvSpPr>
            <a:spLocks noChangeArrowheads="1"/>
          </p:cNvSpPr>
          <p:nvPr/>
        </p:nvSpPr>
        <p:spPr bwMode="auto">
          <a:xfrm>
            <a:off x="4989513" y="3040063"/>
            <a:ext cx="2808287" cy="1319212"/>
          </a:xfrm>
          <a:prstGeom prst="ellipse">
            <a:avLst/>
          </a:prstGeom>
          <a:solidFill>
            <a:srgbClr val="FF0000"/>
          </a:solidFill>
          <a:ln w="9525">
            <a:solidFill>
              <a:schemeClr val="tx1"/>
            </a:solidFill>
            <a:miter lim="800000"/>
            <a:headEnd/>
            <a:tailEnd/>
          </a:ln>
        </p:spPr>
        <p:txBody>
          <a:bodyPr wrap="none" anchor="ctr"/>
          <a:lstStyle/>
          <a:p>
            <a:pPr algn="ctr"/>
            <a:r>
              <a:rPr lang="en-GB" sz="1800" b="1">
                <a:solidFill>
                  <a:schemeClr val="tx1"/>
                </a:solidFill>
                <a:latin typeface="Tahoma" pitchFamily="34" charset="0"/>
              </a:rPr>
              <a:t>Higher Education </a:t>
            </a:r>
          </a:p>
          <a:p>
            <a:pPr algn="ctr"/>
            <a:r>
              <a:rPr lang="en-GB" sz="1800" b="1">
                <a:solidFill>
                  <a:schemeClr val="tx1"/>
                </a:solidFill>
                <a:latin typeface="Tahoma" pitchFamily="34" charset="0"/>
              </a:rPr>
              <a:t>Institutions</a:t>
            </a:r>
            <a:endParaRPr lang="en-US" sz="1800" b="1">
              <a:solidFill>
                <a:schemeClr val="tx1"/>
              </a:solidFill>
              <a:latin typeface="Tahoma" pitchFamily="34" charset="0"/>
            </a:endParaRPr>
          </a:p>
        </p:txBody>
      </p:sp>
      <p:sp>
        <p:nvSpPr>
          <p:cNvPr id="34819" name="AutoShape 24"/>
          <p:cNvSpPr>
            <a:spLocks noChangeArrowheads="1"/>
          </p:cNvSpPr>
          <p:nvPr/>
        </p:nvSpPr>
        <p:spPr bwMode="auto">
          <a:xfrm>
            <a:off x="9023350" y="1708150"/>
            <a:ext cx="2159000" cy="2663825"/>
          </a:xfrm>
          <a:prstGeom prst="roundRect">
            <a:avLst>
              <a:gd name="adj" fmla="val 16667"/>
            </a:avLst>
          </a:prstGeom>
          <a:solidFill>
            <a:srgbClr val="FFFF00"/>
          </a:solidFill>
          <a:ln w="9525">
            <a:solidFill>
              <a:schemeClr val="tx1"/>
            </a:solidFill>
            <a:miter lim="800000"/>
            <a:headEnd/>
            <a:tailEnd/>
          </a:ln>
        </p:spPr>
        <p:txBody>
          <a:bodyPr wrap="none" anchor="ctr"/>
          <a:lstStyle/>
          <a:p>
            <a:pPr algn="ctr"/>
            <a:r>
              <a:rPr lang="en-GB" sz="2400" b="1">
                <a:solidFill>
                  <a:schemeClr val="tx1"/>
                </a:solidFill>
                <a:latin typeface="Tahoma" pitchFamily="34" charset="0"/>
              </a:rPr>
              <a:t>Supply side </a:t>
            </a:r>
          </a:p>
          <a:p>
            <a:pPr algn="ctr"/>
            <a:r>
              <a:rPr lang="en-GB" sz="2400" b="1">
                <a:solidFill>
                  <a:schemeClr val="tx1"/>
                </a:solidFill>
                <a:latin typeface="Tahoma" pitchFamily="34" charset="0"/>
              </a:rPr>
              <a:t>Impacts</a:t>
            </a:r>
          </a:p>
          <a:p>
            <a:pPr algn="ctr"/>
            <a:r>
              <a:rPr lang="en-GB" sz="1800">
                <a:solidFill>
                  <a:schemeClr val="tx1"/>
                </a:solidFill>
                <a:latin typeface="Tahoma" pitchFamily="34" charset="0"/>
              </a:rPr>
              <a:t>Human capital</a:t>
            </a:r>
          </a:p>
          <a:p>
            <a:pPr algn="ctr"/>
            <a:r>
              <a:rPr lang="en-GB" sz="1800">
                <a:solidFill>
                  <a:schemeClr val="tx1"/>
                </a:solidFill>
                <a:latin typeface="Tahoma" pitchFamily="34" charset="0"/>
              </a:rPr>
              <a:t>Skills</a:t>
            </a:r>
          </a:p>
          <a:p>
            <a:pPr algn="ctr"/>
            <a:r>
              <a:rPr lang="en-GB" sz="1800">
                <a:solidFill>
                  <a:schemeClr val="tx1"/>
                </a:solidFill>
                <a:latin typeface="Tahoma" pitchFamily="34" charset="0"/>
              </a:rPr>
              <a:t>Research</a:t>
            </a:r>
          </a:p>
          <a:p>
            <a:pPr algn="ctr"/>
            <a:r>
              <a:rPr lang="en-GB" sz="1800">
                <a:solidFill>
                  <a:schemeClr val="tx1"/>
                </a:solidFill>
                <a:latin typeface="Tahoma" pitchFamily="34" charset="0"/>
              </a:rPr>
              <a:t>Consultancy/Advisory</a:t>
            </a:r>
          </a:p>
          <a:p>
            <a:pPr algn="ctr"/>
            <a:r>
              <a:rPr lang="en-GB" sz="1800">
                <a:solidFill>
                  <a:schemeClr val="tx1"/>
                </a:solidFill>
                <a:latin typeface="Tahoma" pitchFamily="34" charset="0"/>
              </a:rPr>
              <a:t>Other</a:t>
            </a:r>
          </a:p>
          <a:p>
            <a:pPr algn="ctr"/>
            <a:r>
              <a:rPr lang="en-GB" sz="1800">
                <a:solidFill>
                  <a:schemeClr val="tx1"/>
                </a:solidFill>
                <a:latin typeface="Tahoma" pitchFamily="34" charset="0"/>
              </a:rPr>
              <a:t>Knowledge exchange</a:t>
            </a:r>
          </a:p>
        </p:txBody>
      </p:sp>
      <p:sp>
        <p:nvSpPr>
          <p:cNvPr id="34820" name="Rectangle 25"/>
          <p:cNvSpPr>
            <a:spLocks noChangeArrowheads="1"/>
          </p:cNvSpPr>
          <p:nvPr/>
        </p:nvSpPr>
        <p:spPr bwMode="auto">
          <a:xfrm>
            <a:off x="4341813" y="385763"/>
            <a:ext cx="3960812" cy="1146175"/>
          </a:xfrm>
          <a:prstGeom prst="rect">
            <a:avLst/>
          </a:prstGeom>
          <a:solidFill>
            <a:srgbClr val="FFFF00"/>
          </a:solidFill>
          <a:ln w="9525">
            <a:solidFill>
              <a:schemeClr val="tx1"/>
            </a:solidFill>
            <a:miter lim="800000"/>
            <a:headEnd/>
            <a:tailEnd/>
          </a:ln>
        </p:spPr>
        <p:txBody>
          <a:bodyPr wrap="none" anchor="ctr"/>
          <a:lstStyle/>
          <a:p>
            <a:pPr algn="ctr"/>
            <a:endParaRPr lang="en-GB" sz="1800" b="1">
              <a:solidFill>
                <a:schemeClr val="tx1"/>
              </a:solidFill>
              <a:latin typeface="Tahoma" pitchFamily="34" charset="0"/>
            </a:endParaRPr>
          </a:p>
          <a:p>
            <a:pPr algn="ctr"/>
            <a:r>
              <a:rPr lang="en-GB" sz="2400" b="1">
                <a:solidFill>
                  <a:schemeClr val="tx1"/>
                </a:solidFill>
                <a:latin typeface="Tahoma" pitchFamily="34" charset="0"/>
              </a:rPr>
              <a:t>Impacts</a:t>
            </a:r>
          </a:p>
          <a:p>
            <a:pPr algn="ctr"/>
            <a:r>
              <a:rPr lang="en-GB" sz="2400" b="1">
                <a:solidFill>
                  <a:schemeClr val="tx1"/>
                </a:solidFill>
                <a:latin typeface="Tahoma" pitchFamily="34" charset="0"/>
              </a:rPr>
              <a:t> on the Regional </a:t>
            </a:r>
          </a:p>
          <a:p>
            <a:pPr algn="ctr"/>
            <a:r>
              <a:rPr lang="en-GB" sz="2400" b="1">
                <a:solidFill>
                  <a:schemeClr val="tx1"/>
                </a:solidFill>
                <a:latin typeface="Tahoma" pitchFamily="34" charset="0"/>
              </a:rPr>
              <a:t>Economy</a:t>
            </a:r>
          </a:p>
          <a:p>
            <a:pPr algn="ctr"/>
            <a:endParaRPr lang="en-US" sz="2800">
              <a:solidFill>
                <a:schemeClr val="tx1"/>
              </a:solidFill>
              <a:latin typeface="Tahoma" pitchFamily="34" charset="0"/>
            </a:endParaRPr>
          </a:p>
        </p:txBody>
      </p:sp>
      <p:sp>
        <p:nvSpPr>
          <p:cNvPr id="34821" name="Text Box 26"/>
          <p:cNvSpPr txBox="1">
            <a:spLocks noChangeArrowheads="1"/>
          </p:cNvSpPr>
          <p:nvPr/>
        </p:nvSpPr>
        <p:spPr bwMode="auto">
          <a:xfrm>
            <a:off x="266700" y="422275"/>
            <a:ext cx="184150" cy="396875"/>
          </a:xfrm>
          <a:prstGeom prst="rect">
            <a:avLst/>
          </a:prstGeom>
          <a:noFill/>
          <a:ln w="9525">
            <a:noFill/>
            <a:miter lim="800000"/>
            <a:headEnd/>
            <a:tailEnd/>
          </a:ln>
        </p:spPr>
        <p:txBody>
          <a:bodyPr wrap="none">
            <a:spAutoFit/>
          </a:bodyPr>
          <a:lstStyle/>
          <a:p>
            <a:endParaRPr lang="en-GB" sz="2000">
              <a:solidFill>
                <a:schemeClr val="tx1"/>
              </a:solidFill>
              <a:latin typeface="Tahoma" pitchFamily="34" charset="0"/>
            </a:endParaRPr>
          </a:p>
        </p:txBody>
      </p:sp>
      <p:sp>
        <p:nvSpPr>
          <p:cNvPr id="34822" name="AutoShape 27"/>
          <p:cNvSpPr>
            <a:spLocks noChangeArrowheads="1"/>
          </p:cNvSpPr>
          <p:nvPr/>
        </p:nvSpPr>
        <p:spPr bwMode="auto">
          <a:xfrm>
            <a:off x="1822450" y="4732338"/>
            <a:ext cx="1943100" cy="2592387"/>
          </a:xfrm>
          <a:prstGeom prst="roundRect">
            <a:avLst>
              <a:gd name="adj" fmla="val 16667"/>
            </a:avLst>
          </a:prstGeom>
          <a:solidFill>
            <a:schemeClr val="accent1"/>
          </a:solidFill>
          <a:ln w="9525">
            <a:solidFill>
              <a:schemeClr val="tx1"/>
            </a:solidFill>
            <a:miter lim="800000"/>
            <a:headEnd/>
            <a:tailEnd/>
          </a:ln>
        </p:spPr>
        <p:txBody>
          <a:bodyPr wrap="none" anchor="ctr"/>
          <a:lstStyle/>
          <a:p>
            <a:pPr algn="ctr"/>
            <a:r>
              <a:rPr lang="en-GB" sz="2400" b="1">
                <a:solidFill>
                  <a:schemeClr val="tx1"/>
                </a:solidFill>
                <a:latin typeface="Tahoma" pitchFamily="34" charset="0"/>
              </a:rPr>
              <a:t>Cultural</a:t>
            </a:r>
          </a:p>
          <a:p>
            <a:pPr algn="ctr"/>
            <a:r>
              <a:rPr lang="en-GB" sz="2400" b="1">
                <a:solidFill>
                  <a:schemeClr val="tx1"/>
                </a:solidFill>
                <a:latin typeface="Tahoma" pitchFamily="34" charset="0"/>
              </a:rPr>
              <a:t> Impacts</a:t>
            </a:r>
          </a:p>
          <a:p>
            <a:pPr algn="ctr"/>
            <a:r>
              <a:rPr lang="en-GB" sz="1800">
                <a:solidFill>
                  <a:schemeClr val="tx1"/>
                </a:solidFill>
                <a:latin typeface="Tahoma" pitchFamily="34" charset="0"/>
              </a:rPr>
              <a:t>Cultural outreach</a:t>
            </a:r>
          </a:p>
          <a:p>
            <a:pPr algn="ctr"/>
            <a:r>
              <a:rPr lang="en-GB" sz="1800">
                <a:solidFill>
                  <a:schemeClr val="tx1"/>
                </a:solidFill>
                <a:latin typeface="Tahoma" pitchFamily="34" charset="0"/>
              </a:rPr>
              <a:t>(Political stability)</a:t>
            </a:r>
          </a:p>
          <a:p>
            <a:pPr algn="ctr"/>
            <a:r>
              <a:rPr lang="en-GB" sz="1800">
                <a:solidFill>
                  <a:schemeClr val="tx1"/>
                </a:solidFill>
                <a:latin typeface="Tahoma" pitchFamily="34" charset="0"/>
              </a:rPr>
              <a:t>(crime)</a:t>
            </a:r>
          </a:p>
        </p:txBody>
      </p:sp>
      <p:sp>
        <p:nvSpPr>
          <p:cNvPr id="34823" name="AutoShape 28"/>
          <p:cNvSpPr>
            <a:spLocks noChangeArrowheads="1"/>
          </p:cNvSpPr>
          <p:nvPr/>
        </p:nvSpPr>
        <p:spPr bwMode="auto">
          <a:xfrm>
            <a:off x="8807450" y="4805363"/>
            <a:ext cx="2447925" cy="2603500"/>
          </a:xfrm>
          <a:prstGeom prst="roundRect">
            <a:avLst>
              <a:gd name="adj" fmla="val 16667"/>
            </a:avLst>
          </a:prstGeom>
          <a:solidFill>
            <a:schemeClr val="accent1"/>
          </a:solidFill>
          <a:ln w="9525">
            <a:solidFill>
              <a:schemeClr val="tx1"/>
            </a:solidFill>
            <a:miter lim="800000"/>
            <a:headEnd/>
            <a:tailEnd/>
          </a:ln>
        </p:spPr>
        <p:txBody>
          <a:bodyPr wrap="none" anchor="ctr"/>
          <a:lstStyle/>
          <a:p>
            <a:pPr algn="ctr"/>
            <a:r>
              <a:rPr lang="en-GB" sz="2400" b="1">
                <a:solidFill>
                  <a:schemeClr val="tx1"/>
                </a:solidFill>
                <a:latin typeface="Tahoma" pitchFamily="34" charset="0"/>
              </a:rPr>
              <a:t>Environ-</a:t>
            </a:r>
          </a:p>
          <a:p>
            <a:pPr algn="ctr"/>
            <a:r>
              <a:rPr lang="en-GB" sz="2400" b="1">
                <a:solidFill>
                  <a:schemeClr val="tx1"/>
                </a:solidFill>
                <a:latin typeface="Tahoma" pitchFamily="34" charset="0"/>
              </a:rPr>
              <a:t>mental</a:t>
            </a:r>
          </a:p>
          <a:p>
            <a:pPr algn="ctr"/>
            <a:r>
              <a:rPr lang="en-GB" sz="2400" b="1">
                <a:solidFill>
                  <a:schemeClr val="tx1"/>
                </a:solidFill>
                <a:latin typeface="Tahoma" pitchFamily="34" charset="0"/>
              </a:rPr>
              <a:t>Impacts</a:t>
            </a:r>
          </a:p>
          <a:p>
            <a:pPr algn="ctr"/>
            <a:r>
              <a:rPr lang="en-GB" sz="1800">
                <a:solidFill>
                  <a:schemeClr val="tx1"/>
                </a:solidFill>
                <a:latin typeface="Tahoma" pitchFamily="34" charset="0"/>
              </a:rPr>
              <a:t>Direct effects</a:t>
            </a:r>
          </a:p>
          <a:p>
            <a:pPr algn="ctr"/>
            <a:r>
              <a:rPr lang="en-GB" sz="1800">
                <a:solidFill>
                  <a:schemeClr val="tx1"/>
                </a:solidFill>
                <a:latin typeface="Tahoma" pitchFamily="34" charset="0"/>
              </a:rPr>
              <a:t>(pressure for</a:t>
            </a:r>
          </a:p>
          <a:p>
            <a:pPr algn="ctr"/>
            <a:r>
              <a:rPr lang="en-GB" sz="1800">
                <a:solidFill>
                  <a:schemeClr val="tx1"/>
                </a:solidFill>
                <a:latin typeface="Tahoma" pitchFamily="34" charset="0"/>
              </a:rPr>
              <a:t>Sustainable </a:t>
            </a:r>
          </a:p>
          <a:p>
            <a:pPr algn="ctr"/>
            <a:r>
              <a:rPr lang="en-GB" sz="1800">
                <a:solidFill>
                  <a:schemeClr val="tx1"/>
                </a:solidFill>
                <a:latin typeface="Tahoma" pitchFamily="34" charset="0"/>
              </a:rPr>
              <a:t>Development?)</a:t>
            </a:r>
          </a:p>
          <a:p>
            <a:pPr algn="ctr"/>
            <a:endParaRPr lang="en-GB" sz="1800" b="1">
              <a:solidFill>
                <a:schemeClr val="tx1"/>
              </a:solidFill>
              <a:latin typeface="Tahoma" pitchFamily="34" charset="0"/>
            </a:endParaRPr>
          </a:p>
        </p:txBody>
      </p:sp>
      <p:sp>
        <p:nvSpPr>
          <p:cNvPr id="34824" name="AutoShape 29"/>
          <p:cNvSpPr>
            <a:spLocks noChangeArrowheads="1"/>
          </p:cNvSpPr>
          <p:nvPr/>
        </p:nvSpPr>
        <p:spPr bwMode="auto">
          <a:xfrm>
            <a:off x="4773613" y="4876800"/>
            <a:ext cx="2665412" cy="1439863"/>
          </a:xfrm>
          <a:prstGeom prst="roundRect">
            <a:avLst>
              <a:gd name="adj" fmla="val 16667"/>
            </a:avLst>
          </a:prstGeom>
          <a:solidFill>
            <a:schemeClr val="accent1"/>
          </a:solidFill>
          <a:ln w="9525">
            <a:solidFill>
              <a:schemeClr val="tx1"/>
            </a:solidFill>
            <a:miter lim="800000"/>
            <a:headEnd/>
            <a:tailEnd/>
          </a:ln>
        </p:spPr>
        <p:txBody>
          <a:bodyPr wrap="none" anchor="ctr"/>
          <a:lstStyle/>
          <a:p>
            <a:pPr algn="ctr"/>
            <a:endParaRPr lang="en-GB" sz="2400" b="1">
              <a:solidFill>
                <a:schemeClr val="tx1"/>
              </a:solidFill>
              <a:latin typeface="Tahoma" pitchFamily="34" charset="0"/>
            </a:endParaRPr>
          </a:p>
          <a:p>
            <a:pPr algn="ctr"/>
            <a:r>
              <a:rPr lang="en-GB" sz="2400" b="1">
                <a:solidFill>
                  <a:schemeClr val="tx1"/>
                </a:solidFill>
                <a:latin typeface="Tahoma" pitchFamily="34" charset="0"/>
              </a:rPr>
              <a:t>Distributional</a:t>
            </a:r>
          </a:p>
          <a:p>
            <a:pPr algn="ctr"/>
            <a:r>
              <a:rPr lang="en-GB" sz="1800">
                <a:solidFill>
                  <a:schemeClr val="tx1"/>
                </a:solidFill>
                <a:latin typeface="Tahoma" pitchFamily="34" charset="0"/>
              </a:rPr>
              <a:t>Income by household </a:t>
            </a:r>
          </a:p>
          <a:p>
            <a:pPr algn="ctr"/>
            <a:r>
              <a:rPr lang="en-GB" sz="1800">
                <a:solidFill>
                  <a:schemeClr val="tx1"/>
                </a:solidFill>
                <a:latin typeface="Tahoma" pitchFamily="34" charset="0"/>
              </a:rPr>
              <a:t>(Poverty reduction)</a:t>
            </a:r>
          </a:p>
          <a:p>
            <a:pPr algn="ctr"/>
            <a:r>
              <a:rPr lang="en-GB" sz="1800">
                <a:solidFill>
                  <a:schemeClr val="tx1"/>
                </a:solidFill>
                <a:latin typeface="Tahoma" pitchFamily="34" charset="0"/>
              </a:rPr>
              <a:t>(equity)</a:t>
            </a:r>
          </a:p>
          <a:p>
            <a:pPr algn="ctr"/>
            <a:endParaRPr lang="en-GB" sz="1800">
              <a:solidFill>
                <a:schemeClr val="tx1"/>
              </a:solidFill>
              <a:latin typeface="Tahoma" pitchFamily="34" charset="0"/>
            </a:endParaRPr>
          </a:p>
        </p:txBody>
      </p:sp>
      <p:sp>
        <p:nvSpPr>
          <p:cNvPr id="34825" name="Line 30"/>
          <p:cNvSpPr>
            <a:spLocks noChangeShapeType="1"/>
          </p:cNvSpPr>
          <p:nvPr/>
        </p:nvSpPr>
        <p:spPr bwMode="auto">
          <a:xfrm flipH="1" flipV="1">
            <a:off x="3622675" y="2500313"/>
            <a:ext cx="1511300" cy="976312"/>
          </a:xfrm>
          <a:prstGeom prst="line">
            <a:avLst/>
          </a:prstGeom>
          <a:noFill/>
          <a:ln w="9525">
            <a:solidFill>
              <a:schemeClr val="tx1"/>
            </a:solidFill>
            <a:miter lim="800000"/>
            <a:headEnd/>
            <a:tailEnd type="triangle" w="med" len="med"/>
          </a:ln>
        </p:spPr>
        <p:txBody>
          <a:bodyPr wrap="none"/>
          <a:lstStyle/>
          <a:p>
            <a:endParaRPr lang="en-US"/>
          </a:p>
        </p:txBody>
      </p:sp>
      <p:sp>
        <p:nvSpPr>
          <p:cNvPr id="34826" name="Line 31"/>
          <p:cNvSpPr>
            <a:spLocks noChangeShapeType="1"/>
          </p:cNvSpPr>
          <p:nvPr/>
        </p:nvSpPr>
        <p:spPr bwMode="auto">
          <a:xfrm flipH="1">
            <a:off x="3838575" y="4013200"/>
            <a:ext cx="1584325" cy="1077913"/>
          </a:xfrm>
          <a:prstGeom prst="line">
            <a:avLst/>
          </a:prstGeom>
          <a:noFill/>
          <a:ln w="9525">
            <a:solidFill>
              <a:schemeClr val="tx1"/>
            </a:solidFill>
            <a:miter lim="800000"/>
            <a:headEnd/>
            <a:tailEnd type="triangle" w="med" len="med"/>
          </a:ln>
        </p:spPr>
        <p:txBody>
          <a:bodyPr wrap="none"/>
          <a:lstStyle/>
          <a:p>
            <a:endParaRPr lang="en-US"/>
          </a:p>
        </p:txBody>
      </p:sp>
      <p:sp>
        <p:nvSpPr>
          <p:cNvPr id="34827" name="Line 32"/>
          <p:cNvSpPr>
            <a:spLocks noChangeShapeType="1"/>
          </p:cNvSpPr>
          <p:nvPr/>
        </p:nvSpPr>
        <p:spPr bwMode="auto">
          <a:xfrm flipV="1">
            <a:off x="7654925" y="2355850"/>
            <a:ext cx="1368425" cy="1120775"/>
          </a:xfrm>
          <a:prstGeom prst="line">
            <a:avLst/>
          </a:prstGeom>
          <a:noFill/>
          <a:ln w="9525">
            <a:solidFill>
              <a:schemeClr val="tx1"/>
            </a:solidFill>
            <a:miter lim="800000"/>
            <a:headEnd/>
            <a:tailEnd type="triangle" w="med" len="med"/>
          </a:ln>
        </p:spPr>
        <p:txBody>
          <a:bodyPr wrap="none"/>
          <a:lstStyle/>
          <a:p>
            <a:endParaRPr lang="en-US"/>
          </a:p>
        </p:txBody>
      </p:sp>
      <p:sp>
        <p:nvSpPr>
          <p:cNvPr id="34828" name="Line 33"/>
          <p:cNvSpPr>
            <a:spLocks noChangeShapeType="1"/>
          </p:cNvSpPr>
          <p:nvPr/>
        </p:nvSpPr>
        <p:spPr bwMode="auto">
          <a:xfrm>
            <a:off x="7439025" y="4084638"/>
            <a:ext cx="1511300" cy="1146175"/>
          </a:xfrm>
          <a:prstGeom prst="line">
            <a:avLst/>
          </a:prstGeom>
          <a:noFill/>
          <a:ln w="9525">
            <a:solidFill>
              <a:schemeClr val="tx1"/>
            </a:solidFill>
            <a:miter lim="800000"/>
            <a:headEnd/>
            <a:tailEnd type="triangle" w="med" len="med"/>
          </a:ln>
        </p:spPr>
        <p:txBody>
          <a:bodyPr wrap="none"/>
          <a:lstStyle/>
          <a:p>
            <a:endParaRPr lang="en-US"/>
          </a:p>
        </p:txBody>
      </p:sp>
      <p:sp>
        <p:nvSpPr>
          <p:cNvPr id="34829" name="Rectangle 34"/>
          <p:cNvSpPr>
            <a:spLocks noChangeArrowheads="1"/>
          </p:cNvSpPr>
          <p:nvPr/>
        </p:nvSpPr>
        <p:spPr bwMode="auto">
          <a:xfrm>
            <a:off x="4341813" y="6532563"/>
            <a:ext cx="3743325" cy="658812"/>
          </a:xfrm>
          <a:prstGeom prst="rect">
            <a:avLst/>
          </a:prstGeom>
          <a:solidFill>
            <a:schemeClr val="accent1"/>
          </a:solidFill>
          <a:ln w="9525">
            <a:solidFill>
              <a:schemeClr val="tx1"/>
            </a:solidFill>
            <a:miter lim="800000"/>
            <a:headEnd/>
            <a:tailEnd/>
          </a:ln>
        </p:spPr>
        <p:txBody>
          <a:bodyPr wrap="none" anchor="ctr"/>
          <a:lstStyle/>
          <a:p>
            <a:pPr algn="ctr"/>
            <a:endParaRPr lang="en-GB" sz="1400" b="1">
              <a:solidFill>
                <a:schemeClr val="tx1"/>
              </a:solidFill>
              <a:latin typeface="Tahoma" pitchFamily="34" charset="0"/>
            </a:endParaRPr>
          </a:p>
          <a:p>
            <a:pPr algn="ctr"/>
            <a:endParaRPr lang="en-GB" sz="1400" b="1">
              <a:solidFill>
                <a:schemeClr val="tx1"/>
              </a:solidFill>
              <a:latin typeface="Tahoma" pitchFamily="34" charset="0"/>
            </a:endParaRPr>
          </a:p>
          <a:p>
            <a:pPr algn="ctr"/>
            <a:r>
              <a:rPr lang="en-GB" sz="2400" b="1">
                <a:solidFill>
                  <a:schemeClr val="tx1"/>
                </a:solidFill>
                <a:latin typeface="Tahoma" pitchFamily="34" charset="0"/>
              </a:rPr>
              <a:t>Wider regional impacts</a:t>
            </a:r>
          </a:p>
          <a:p>
            <a:pPr algn="ctr"/>
            <a:endParaRPr lang="en-GB" sz="2400">
              <a:solidFill>
                <a:schemeClr val="tx1"/>
              </a:solidFill>
              <a:latin typeface="Tahoma" pitchFamily="34" charset="0"/>
            </a:endParaRPr>
          </a:p>
          <a:p>
            <a:pPr algn="ctr"/>
            <a:endParaRPr lang="en-US" sz="2400">
              <a:solidFill>
                <a:schemeClr val="tx1"/>
              </a:solidFill>
              <a:latin typeface="Tahoma" pitchFamily="34" charset="0"/>
            </a:endParaRPr>
          </a:p>
        </p:txBody>
      </p:sp>
      <p:sp>
        <p:nvSpPr>
          <p:cNvPr id="34830" name="Line 35"/>
          <p:cNvSpPr>
            <a:spLocks noChangeShapeType="1"/>
          </p:cNvSpPr>
          <p:nvPr/>
        </p:nvSpPr>
        <p:spPr bwMode="auto">
          <a:xfrm>
            <a:off x="6286500" y="4371975"/>
            <a:ext cx="0" cy="576263"/>
          </a:xfrm>
          <a:prstGeom prst="line">
            <a:avLst/>
          </a:prstGeom>
          <a:noFill/>
          <a:ln w="9525">
            <a:solidFill>
              <a:schemeClr val="tx1"/>
            </a:solidFill>
            <a:miter lim="800000"/>
            <a:headEnd/>
            <a:tailEnd type="triangle" w="med" len="med"/>
          </a:ln>
        </p:spPr>
        <p:txBody>
          <a:bodyPr wrap="none"/>
          <a:lstStyle/>
          <a:p>
            <a:endParaRPr lang="en-US"/>
          </a:p>
        </p:txBody>
      </p:sp>
      <p:sp>
        <p:nvSpPr>
          <p:cNvPr id="34831" name="Line 36"/>
          <p:cNvSpPr>
            <a:spLocks noChangeShapeType="1"/>
          </p:cNvSpPr>
          <p:nvPr/>
        </p:nvSpPr>
        <p:spPr bwMode="auto">
          <a:xfrm>
            <a:off x="3095625" y="687388"/>
            <a:ext cx="0" cy="0"/>
          </a:xfrm>
          <a:prstGeom prst="line">
            <a:avLst/>
          </a:prstGeom>
          <a:noFill/>
          <a:ln w="9525">
            <a:solidFill>
              <a:schemeClr val="tx1"/>
            </a:solidFill>
            <a:miter lim="800000"/>
            <a:headEnd/>
            <a:tailEnd type="triangle" w="med" len="med"/>
          </a:ln>
        </p:spPr>
        <p:txBody>
          <a:bodyPr wrap="none"/>
          <a:lstStyle/>
          <a:p>
            <a:endParaRPr lang="en-US"/>
          </a:p>
        </p:txBody>
      </p:sp>
      <p:sp>
        <p:nvSpPr>
          <p:cNvPr id="34832" name="Line 37"/>
          <p:cNvSpPr>
            <a:spLocks noChangeShapeType="1"/>
          </p:cNvSpPr>
          <p:nvPr/>
        </p:nvSpPr>
        <p:spPr bwMode="auto">
          <a:xfrm>
            <a:off x="4557713" y="1563688"/>
            <a:ext cx="1587" cy="4984750"/>
          </a:xfrm>
          <a:prstGeom prst="line">
            <a:avLst/>
          </a:prstGeom>
          <a:noFill/>
          <a:ln w="9525">
            <a:solidFill>
              <a:schemeClr val="tx1"/>
            </a:solidFill>
            <a:prstDash val="sysDot"/>
            <a:miter lim="800000"/>
            <a:headEnd/>
            <a:tailEnd type="triangle" w="med" len="med"/>
          </a:ln>
        </p:spPr>
        <p:txBody>
          <a:bodyPr wrap="none"/>
          <a:lstStyle/>
          <a:p>
            <a:endParaRPr lang="en-US"/>
          </a:p>
        </p:txBody>
      </p:sp>
      <p:sp>
        <p:nvSpPr>
          <p:cNvPr id="34833" name="Line 38"/>
          <p:cNvSpPr>
            <a:spLocks noChangeShapeType="1"/>
          </p:cNvSpPr>
          <p:nvPr/>
        </p:nvSpPr>
        <p:spPr bwMode="auto">
          <a:xfrm flipV="1">
            <a:off x="7870825" y="1563688"/>
            <a:ext cx="0" cy="4973637"/>
          </a:xfrm>
          <a:prstGeom prst="line">
            <a:avLst/>
          </a:prstGeom>
          <a:noFill/>
          <a:ln w="9525">
            <a:solidFill>
              <a:schemeClr val="tx1"/>
            </a:solidFill>
            <a:prstDash val="sysDot"/>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5"/>
          <p:cNvSpPr>
            <a:spLocks noGrp="1" noChangeArrowheads="1"/>
          </p:cNvSpPr>
          <p:nvPr>
            <p:ph type="title"/>
          </p:nvPr>
        </p:nvSpPr>
        <p:spPr>
          <a:xfrm>
            <a:off x="381000" y="1492250"/>
            <a:ext cx="11593513" cy="1143000"/>
          </a:xfrm>
        </p:spPr>
        <p:txBody>
          <a:bodyPr anchor="ctr"/>
          <a:lstStyle/>
          <a:p>
            <a:pPr eaLnBrk="1" hangingPunct="1"/>
            <a:r>
              <a:rPr lang="en-GB" sz="4400" smtClean="0"/>
              <a:t>Overall HEI Impacts on Demand:</a:t>
            </a:r>
            <a:br>
              <a:rPr lang="en-GB" sz="4400" smtClean="0"/>
            </a:br>
            <a:r>
              <a:rPr lang="en-GB" sz="4400" smtClean="0"/>
              <a:t>Input-output analysis</a:t>
            </a:r>
          </a:p>
        </p:txBody>
      </p:sp>
      <p:sp>
        <p:nvSpPr>
          <p:cNvPr id="36866" name="Rectangle 6"/>
          <p:cNvSpPr>
            <a:spLocks noGrp="1" noChangeArrowheads="1"/>
          </p:cNvSpPr>
          <p:nvPr>
            <p:ph type="body" idx="1"/>
          </p:nvPr>
        </p:nvSpPr>
        <p:spPr>
          <a:xfrm>
            <a:off x="669925" y="3148013"/>
            <a:ext cx="11161713" cy="5338762"/>
          </a:xfrm>
        </p:spPr>
        <p:txBody>
          <a:bodyPr/>
          <a:lstStyle/>
          <a:p>
            <a:pPr marL="0" indent="0" algn="l" eaLnBrk="1" hangingPunct="1">
              <a:buFontTx/>
              <a:buChar char="•"/>
            </a:pPr>
            <a:r>
              <a:rPr lang="en-GB" smtClean="0"/>
              <a:t> Aggregate impact of £100 million spent on HEIs (in general): output, GDP, employment</a:t>
            </a:r>
          </a:p>
          <a:p>
            <a:pPr marL="0" indent="0" algn="l" eaLnBrk="1" hangingPunct="1"/>
            <a:endParaRPr lang="en-GB" smtClean="0"/>
          </a:p>
          <a:p>
            <a:pPr marL="0" lvl="4" indent="0" algn="l" eaLnBrk="1" hangingPunct="1">
              <a:buFontTx/>
              <a:buChar char="•"/>
            </a:pPr>
            <a:r>
              <a:rPr lang="en-GB" smtClean="0">
                <a:latin typeface="GillSans"/>
              </a:rPr>
              <a:t> Without offsetting reduction in government expenditure</a:t>
            </a:r>
          </a:p>
          <a:p>
            <a:pPr marL="0" lvl="4" indent="0" algn="l" eaLnBrk="1" hangingPunct="1">
              <a:buFontTx/>
              <a:buChar char="•"/>
            </a:pPr>
            <a:endParaRPr lang="en-GB" smtClean="0">
              <a:latin typeface="GillSans"/>
            </a:endParaRPr>
          </a:p>
          <a:p>
            <a:pPr marL="0" lvl="3" indent="0" algn="l" eaLnBrk="1" hangingPunct="1">
              <a:buFontTx/>
              <a:buChar char="•"/>
            </a:pPr>
            <a:r>
              <a:rPr lang="en-GB" smtClean="0"/>
              <a:t> With offsetting reduction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9" name="Rectangle 5"/>
          <p:cNvSpPr>
            <a:spLocks noGrp="1" noChangeArrowheads="1"/>
          </p:cNvSpPr>
          <p:nvPr>
            <p:ph type="title"/>
          </p:nvPr>
        </p:nvSpPr>
        <p:spPr>
          <a:xfrm>
            <a:off x="381000" y="484188"/>
            <a:ext cx="10464800" cy="1222375"/>
          </a:xfrm>
        </p:spPr>
        <p:txBody>
          <a:bodyPr anchor="ctr"/>
          <a:lstStyle/>
          <a:p>
            <a:pPr algn="l" eaLnBrk="1" hangingPunct="1"/>
            <a:r>
              <a:rPr lang="en-GB" sz="4400" smtClean="0"/>
              <a:t>Impacts disaggregated by sector </a:t>
            </a:r>
          </a:p>
        </p:txBody>
      </p:sp>
      <p:graphicFrame>
        <p:nvGraphicFramePr>
          <p:cNvPr id="64518" name="Object 6"/>
          <p:cNvGraphicFramePr>
            <a:graphicFrameLocks noChangeAspect="1"/>
          </p:cNvGraphicFramePr>
          <p:nvPr>
            <p:ph idx="1"/>
          </p:nvPr>
        </p:nvGraphicFramePr>
        <p:xfrm>
          <a:off x="669925" y="1781175"/>
          <a:ext cx="11880850" cy="6840538"/>
        </p:xfrm>
        <a:graphic>
          <a:graphicData uri="http://schemas.openxmlformats.org/presentationml/2006/ole">
            <p:oleObj spid="_x0000_s64518" name="Chart" r:id="rId4" imgW="11791974" imgH="7600950" progId="Excel.Chart.8">
              <p:embed/>
            </p:oleObj>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586" name="Object 2"/>
          <p:cNvGraphicFramePr>
            <a:graphicFrameLocks noChangeAspect="1"/>
          </p:cNvGraphicFramePr>
          <p:nvPr>
            <p:ph/>
          </p:nvPr>
        </p:nvGraphicFramePr>
        <p:xfrm>
          <a:off x="814388" y="1781175"/>
          <a:ext cx="11449050" cy="6550025"/>
        </p:xfrm>
        <a:graphic>
          <a:graphicData uri="http://schemas.openxmlformats.org/presentationml/2006/ole">
            <p:oleObj spid="_x0000_s67586" name="Chart" r:id="rId4" imgW="11791974" imgH="7600950" progId="Excel.Chart.8">
              <p:embed/>
            </p:oleObj>
          </a:graphicData>
        </a:graphic>
      </p:graphicFrame>
      <p:sp>
        <p:nvSpPr>
          <p:cNvPr id="67587" name="Rectangle 4"/>
          <p:cNvSpPr>
            <a:spLocks/>
          </p:cNvSpPr>
          <p:nvPr/>
        </p:nvSpPr>
        <p:spPr bwMode="auto">
          <a:xfrm>
            <a:off x="0" y="628650"/>
            <a:ext cx="9023350" cy="731838"/>
          </a:xfrm>
          <a:prstGeom prst="rect">
            <a:avLst/>
          </a:prstGeom>
          <a:noFill/>
          <a:ln w="25400">
            <a:noFill/>
            <a:miter lim="800000"/>
            <a:headEnd/>
            <a:tailEnd/>
          </a:ln>
        </p:spPr>
        <p:txBody>
          <a:bodyPr>
            <a:spAutoFit/>
          </a:bodyPr>
          <a:lstStyle/>
          <a:p>
            <a:pPr algn="ctr"/>
            <a:r>
              <a:rPr lang="en-GB">
                <a:solidFill>
                  <a:schemeClr val="tx1"/>
                </a:solidFill>
              </a:rPr>
              <a:t>Impacts disaggregated by sector (2)</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title"/>
          </p:nvPr>
        </p:nvSpPr>
        <p:spPr>
          <a:xfrm>
            <a:off x="1317625" y="1781175"/>
            <a:ext cx="10464800" cy="2520950"/>
          </a:xfrm>
        </p:spPr>
        <p:txBody>
          <a:bodyPr/>
          <a:lstStyle/>
          <a:p>
            <a:pPr eaLnBrk="1" hangingPunct="1"/>
            <a:r>
              <a:rPr lang="en-GB" sz="4400" smtClean="0"/>
              <a:t>Overall Impacts on Demand and Supply:</a:t>
            </a:r>
            <a:br>
              <a:rPr lang="en-GB" sz="4400" smtClean="0"/>
            </a:br>
            <a:r>
              <a:rPr lang="en-GB" sz="4400" smtClean="0"/>
              <a:t> Computable General Equilibrium (CGE) analysis of HEIs’ impacts</a:t>
            </a:r>
            <a:endParaRPr lang="ru-RU" sz="4400" smtClean="0"/>
          </a:p>
        </p:txBody>
      </p:sp>
      <p:sp>
        <p:nvSpPr>
          <p:cNvPr id="69634" name="Rectangle 4"/>
          <p:cNvSpPr>
            <a:spLocks noGrp="1" noChangeArrowheads="1"/>
          </p:cNvSpPr>
          <p:nvPr>
            <p:ph type="body" idx="1"/>
          </p:nvPr>
        </p:nvSpPr>
        <p:spPr>
          <a:xfrm>
            <a:off x="957263" y="4660900"/>
            <a:ext cx="10706100" cy="3311525"/>
          </a:xfrm>
        </p:spPr>
        <p:txBody>
          <a:bodyPr/>
          <a:lstStyle/>
          <a:p>
            <a:pPr marL="0" indent="0" algn="l" eaLnBrk="1" hangingPunct="1"/>
            <a:endParaRPr lang="en-GB" smtClean="0"/>
          </a:p>
          <a:p>
            <a:pPr marL="0" lvl="2" indent="0" algn="l" eaLnBrk="1" hangingPunct="1">
              <a:buFontTx/>
              <a:buChar char="•"/>
            </a:pPr>
            <a:r>
              <a:rPr lang="en-GB" smtClean="0"/>
              <a:t> Demographic challenge for HEIs</a:t>
            </a:r>
          </a:p>
          <a:p>
            <a:pPr marL="0" lvl="1" indent="0" algn="l" eaLnBrk="1" hangingPunct="1">
              <a:buFontTx/>
              <a:buChar char="•"/>
            </a:pPr>
            <a:endParaRPr lang="en-GB" smtClean="0"/>
          </a:p>
          <a:p>
            <a:pPr marL="0" lvl="1" indent="0" algn="l" eaLnBrk="1" hangingPunct="1">
              <a:buFontTx/>
              <a:buChar char="•"/>
            </a:pPr>
            <a:r>
              <a:rPr lang="en-GB" smtClean="0"/>
              <a:t> Supply side effect of HEIs</a:t>
            </a:r>
            <a:endParaRPr lang="ru-RU"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1030288" y="1420813"/>
            <a:ext cx="10706100" cy="1439862"/>
          </a:xfrm>
        </p:spPr>
        <p:txBody>
          <a:bodyPr/>
          <a:lstStyle/>
          <a:p>
            <a:pPr eaLnBrk="1" hangingPunct="1"/>
            <a:r>
              <a:rPr lang="en-GB" sz="4400" smtClean="0"/>
              <a:t>The “demographic challenge” for HEIs: demand effects</a:t>
            </a:r>
            <a:endParaRPr lang="ru-RU" sz="4400" smtClean="0"/>
          </a:p>
        </p:txBody>
      </p:sp>
      <p:sp>
        <p:nvSpPr>
          <p:cNvPr id="71682" name="Rectangle 3"/>
          <p:cNvSpPr>
            <a:spLocks noGrp="1" noChangeArrowheads="1"/>
          </p:cNvSpPr>
          <p:nvPr>
            <p:ph type="body" idx="1"/>
          </p:nvPr>
        </p:nvSpPr>
        <p:spPr>
          <a:xfrm>
            <a:off x="1389063" y="3221038"/>
            <a:ext cx="10464800" cy="4956175"/>
          </a:xfrm>
        </p:spPr>
        <p:txBody>
          <a:bodyPr/>
          <a:lstStyle/>
          <a:p>
            <a:pPr marL="0" indent="0" eaLnBrk="1" hangingPunct="1">
              <a:buFontTx/>
              <a:buChar char="•"/>
            </a:pPr>
            <a:r>
              <a:rPr lang="en-GB" smtClean="0"/>
              <a:t> Demographic changes in the UK are projected to result in a fall in the number of students</a:t>
            </a:r>
          </a:p>
          <a:p>
            <a:pPr marL="0" indent="0" eaLnBrk="1" hangingPunct="1">
              <a:buFontTx/>
              <a:buChar char="•"/>
            </a:pPr>
            <a:endParaRPr lang="en-GB" smtClean="0"/>
          </a:p>
          <a:p>
            <a:pPr marL="0" indent="0" eaLnBrk="1" hangingPunct="1">
              <a:buFontTx/>
              <a:buChar char="•"/>
            </a:pPr>
            <a:r>
              <a:rPr lang="en-GB" smtClean="0"/>
              <a:t> Recent </a:t>
            </a:r>
            <a:r>
              <a:rPr lang="en-GB" i="1" smtClean="0"/>
              <a:t>Universities UK</a:t>
            </a:r>
            <a:r>
              <a:rPr lang="en-GB" smtClean="0"/>
              <a:t> report makes projections of likely numbers of students </a:t>
            </a:r>
          </a:p>
          <a:p>
            <a:pPr marL="0" indent="0" eaLnBrk="1" hangingPunct="1">
              <a:buFontTx/>
              <a:buChar char="•"/>
            </a:pPr>
            <a:endParaRPr lang="en-GB" smtClean="0"/>
          </a:p>
          <a:p>
            <a:pPr marL="0" indent="0" eaLnBrk="1" hangingPunct="1">
              <a:buFontTx/>
              <a:buChar char="•"/>
            </a:pPr>
            <a:r>
              <a:rPr lang="en-GB" smtClean="0"/>
              <a:t> We provide a CGE analysis of likely impacts on Scottish economy of Universities UK scenarios </a:t>
            </a:r>
            <a:endParaRPr lang="ru-RU"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7282" name="Object 2"/>
          <p:cNvGraphicFramePr>
            <a:graphicFrameLocks noChangeAspect="1"/>
          </p:cNvGraphicFramePr>
          <p:nvPr>
            <p:ph idx="1"/>
          </p:nvPr>
        </p:nvGraphicFramePr>
        <p:xfrm>
          <a:off x="-33338" y="2170113"/>
          <a:ext cx="12814301" cy="6448425"/>
        </p:xfrm>
        <a:graphic>
          <a:graphicData uri="http://schemas.openxmlformats.org/presentationml/2006/ole">
            <p:oleObj spid="_x0000_s97282" name="Chart" r:id="rId4" imgW="9029700" imgH="4543349" progId="Excel.Chart.8">
              <p:embed/>
            </p:oleObj>
          </a:graphicData>
        </a:graphic>
      </p:graphicFrame>
      <p:sp>
        <p:nvSpPr>
          <p:cNvPr id="97283" name="Rectangle 3"/>
          <p:cNvSpPr>
            <a:spLocks noGrp="1" noChangeArrowheads="1"/>
          </p:cNvSpPr>
          <p:nvPr>
            <p:ph type="title"/>
          </p:nvPr>
        </p:nvSpPr>
        <p:spPr>
          <a:xfrm>
            <a:off x="309563" y="989013"/>
            <a:ext cx="10464800" cy="500062"/>
          </a:xfrm>
        </p:spPr>
        <p:txBody>
          <a:bodyPr/>
          <a:lstStyle/>
          <a:p>
            <a:pPr eaLnBrk="1" hangingPunct="1"/>
            <a:r>
              <a:rPr lang="en-US" sz="3200" smtClean="0"/>
              <a:t>Scotland demographic challenge</a:t>
            </a:r>
            <a:endParaRPr lang="ru-RU" sz="3200" smtClean="0"/>
          </a:p>
        </p:txBody>
      </p:sp>
      <p:sp>
        <p:nvSpPr>
          <p:cNvPr id="97284" name="Line 4"/>
          <p:cNvSpPr>
            <a:spLocks noChangeShapeType="1"/>
          </p:cNvSpPr>
          <p:nvPr/>
        </p:nvSpPr>
        <p:spPr bwMode="auto">
          <a:xfrm>
            <a:off x="1774825" y="3406775"/>
            <a:ext cx="0" cy="4271963"/>
          </a:xfrm>
          <a:prstGeom prst="line">
            <a:avLst/>
          </a:prstGeom>
          <a:noFill/>
          <a:ln w="12700" cap="rnd">
            <a:solidFill>
              <a:schemeClr val="tx1"/>
            </a:solidFill>
            <a:prstDash val="sysDot"/>
            <a:round/>
            <a:headEnd/>
            <a:tailEnd/>
          </a:ln>
        </p:spPr>
        <p:txBody>
          <a:bodyPr/>
          <a:lstStyle/>
          <a:p>
            <a:endParaRPr lang="en-US"/>
          </a:p>
        </p:txBody>
      </p:sp>
      <p:sp>
        <p:nvSpPr>
          <p:cNvPr id="97285" name="Text Box 5"/>
          <p:cNvSpPr txBox="1">
            <a:spLocks noChangeArrowheads="1"/>
          </p:cNvSpPr>
          <p:nvPr/>
        </p:nvSpPr>
        <p:spPr bwMode="auto">
          <a:xfrm>
            <a:off x="5319713" y="6770688"/>
            <a:ext cx="946150" cy="390525"/>
          </a:xfrm>
          <a:prstGeom prst="rect">
            <a:avLst/>
          </a:prstGeom>
          <a:noFill/>
          <a:ln w="9525">
            <a:noFill/>
            <a:miter lim="800000"/>
            <a:headEnd/>
            <a:tailEnd/>
          </a:ln>
        </p:spPr>
        <p:txBody>
          <a:bodyPr wrap="none" lIns="130046" tIns="65023" rIns="130046" bIns="65023">
            <a:spAutoFit/>
          </a:bodyPr>
          <a:lstStyle/>
          <a:p>
            <a:pPr defTabSz="1300163"/>
            <a:r>
              <a:rPr lang="en-GB" sz="1700">
                <a:solidFill>
                  <a:schemeClr val="tx1"/>
                </a:solidFill>
                <a:latin typeface="Arial" charset="0"/>
              </a:rPr>
              <a:t>-16.9%</a:t>
            </a:r>
            <a:endParaRPr lang="en-US" sz="1700">
              <a:solidFill>
                <a:schemeClr val="tx1"/>
              </a:solidFill>
              <a:latin typeface="Arial" charset="0"/>
            </a:endParaRPr>
          </a:p>
        </p:txBody>
      </p:sp>
      <p:sp>
        <p:nvSpPr>
          <p:cNvPr id="97286" name="Text Box 6"/>
          <p:cNvSpPr txBox="1">
            <a:spLocks noChangeArrowheads="1"/>
          </p:cNvSpPr>
          <p:nvPr/>
        </p:nvSpPr>
        <p:spPr bwMode="auto">
          <a:xfrm>
            <a:off x="6588125" y="4283075"/>
            <a:ext cx="946150" cy="390525"/>
          </a:xfrm>
          <a:prstGeom prst="rect">
            <a:avLst/>
          </a:prstGeom>
          <a:noFill/>
          <a:ln w="9525">
            <a:noFill/>
            <a:miter lim="800000"/>
            <a:headEnd/>
            <a:tailEnd/>
          </a:ln>
        </p:spPr>
        <p:txBody>
          <a:bodyPr wrap="none" lIns="130046" tIns="65023" rIns="130046" bIns="65023">
            <a:spAutoFit/>
          </a:bodyPr>
          <a:lstStyle/>
          <a:p>
            <a:pPr defTabSz="1300163"/>
            <a:r>
              <a:rPr lang="en-GB" sz="1700">
                <a:solidFill>
                  <a:schemeClr val="tx1"/>
                </a:solidFill>
                <a:latin typeface="Arial" charset="0"/>
              </a:rPr>
              <a:t>-11.0%</a:t>
            </a:r>
            <a:endParaRPr lang="en-US" sz="1700">
              <a:solidFill>
                <a:schemeClr val="tx1"/>
              </a:solidFill>
              <a:latin typeface="Arial" charset="0"/>
            </a:endParaRPr>
          </a:p>
        </p:txBody>
      </p:sp>
      <p:sp>
        <p:nvSpPr>
          <p:cNvPr id="97287" name="AutoShape 7"/>
          <p:cNvSpPr>
            <a:spLocks/>
          </p:cNvSpPr>
          <p:nvPr/>
        </p:nvSpPr>
        <p:spPr bwMode="auto">
          <a:xfrm rot="-5400000" flipH="1" flipV="1">
            <a:off x="5677693" y="2643982"/>
            <a:ext cx="233363" cy="8007350"/>
          </a:xfrm>
          <a:prstGeom prst="rightBrace">
            <a:avLst>
              <a:gd name="adj1" fmla="val 285940"/>
              <a:gd name="adj2" fmla="val 50000"/>
            </a:avLst>
          </a:prstGeom>
          <a:noFill/>
          <a:ln w="9525">
            <a:solidFill>
              <a:schemeClr val="tx1"/>
            </a:solidFill>
            <a:round/>
            <a:headEnd/>
            <a:tailEnd/>
          </a:ln>
        </p:spPr>
        <p:txBody>
          <a:bodyPr wrap="none" anchor="ctr"/>
          <a:lstStyle/>
          <a:p>
            <a:pPr algn="ctr"/>
            <a:endParaRPr lang="en-GB"/>
          </a:p>
        </p:txBody>
      </p:sp>
      <p:sp>
        <p:nvSpPr>
          <p:cNvPr id="97288" name="AutoShape 8"/>
          <p:cNvSpPr>
            <a:spLocks/>
          </p:cNvSpPr>
          <p:nvPr/>
        </p:nvSpPr>
        <p:spPr bwMode="auto">
          <a:xfrm rot="5400000" flipH="1">
            <a:off x="6915150" y="-434975"/>
            <a:ext cx="290513" cy="10539413"/>
          </a:xfrm>
          <a:prstGeom prst="rightBrace">
            <a:avLst>
              <a:gd name="adj1" fmla="val 302322"/>
              <a:gd name="adj2" fmla="val 50000"/>
            </a:avLst>
          </a:prstGeom>
          <a:noFill/>
          <a:ln w="9525">
            <a:solidFill>
              <a:schemeClr val="tx1"/>
            </a:solidFill>
            <a:round/>
            <a:headEnd/>
            <a:tailEnd/>
          </a:ln>
        </p:spPr>
        <p:txBody>
          <a:bodyPr wrap="none" anchor="ctr"/>
          <a:lstStyle/>
          <a:p>
            <a:pPr algn="ctr"/>
            <a:endParaRPr lang="en-GB"/>
          </a:p>
        </p:txBody>
      </p:sp>
      <p:sp>
        <p:nvSpPr>
          <p:cNvPr id="97289" name="Line 9"/>
          <p:cNvSpPr>
            <a:spLocks noChangeShapeType="1"/>
          </p:cNvSpPr>
          <p:nvPr/>
        </p:nvSpPr>
        <p:spPr bwMode="auto">
          <a:xfrm>
            <a:off x="9802813" y="3406775"/>
            <a:ext cx="0" cy="4271963"/>
          </a:xfrm>
          <a:prstGeom prst="line">
            <a:avLst/>
          </a:prstGeom>
          <a:noFill/>
          <a:ln w="12700" cap="rnd">
            <a:solidFill>
              <a:schemeClr val="tx1"/>
            </a:solidFill>
            <a:prstDash val="sysDot"/>
            <a:round/>
            <a:headEnd/>
            <a:tailEnd/>
          </a:ln>
        </p:spPr>
        <p:txBody>
          <a:bodyPr/>
          <a:lstStyle/>
          <a:p>
            <a:endParaRPr lang="en-US"/>
          </a:p>
        </p:txBody>
      </p:sp>
      <p:sp>
        <p:nvSpPr>
          <p:cNvPr id="97290" name="Line 10"/>
          <p:cNvSpPr>
            <a:spLocks noChangeShapeType="1"/>
          </p:cNvSpPr>
          <p:nvPr/>
        </p:nvSpPr>
        <p:spPr bwMode="auto">
          <a:xfrm>
            <a:off x="12352338" y="3406775"/>
            <a:ext cx="0" cy="4271963"/>
          </a:xfrm>
          <a:prstGeom prst="line">
            <a:avLst/>
          </a:prstGeom>
          <a:noFill/>
          <a:ln w="12700" cap="rnd">
            <a:solidFill>
              <a:schemeClr val="tx1"/>
            </a:solidFill>
            <a:prstDash val="sysDot"/>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306" name="Object 2"/>
          <p:cNvGraphicFramePr>
            <a:graphicFrameLocks noChangeAspect="1"/>
          </p:cNvGraphicFramePr>
          <p:nvPr>
            <p:ph idx="1"/>
          </p:nvPr>
        </p:nvGraphicFramePr>
        <p:xfrm>
          <a:off x="95250" y="2236788"/>
          <a:ext cx="12700000" cy="5564187"/>
        </p:xfrm>
        <a:graphic>
          <a:graphicData uri="http://schemas.openxmlformats.org/presentationml/2006/ole">
            <p:oleObj spid="_x0000_s98306" name="Chart" r:id="rId4" imgW="8677351" imgH="3800551" progId="Excel.Chart.8">
              <p:embed/>
            </p:oleObj>
          </a:graphicData>
        </a:graphic>
      </p:graphicFrame>
      <p:sp>
        <p:nvSpPr>
          <p:cNvPr id="98307" name="Rectangle 3"/>
          <p:cNvSpPr>
            <a:spLocks noGrp="1" noChangeArrowheads="1"/>
          </p:cNvSpPr>
          <p:nvPr>
            <p:ph type="title"/>
          </p:nvPr>
        </p:nvSpPr>
        <p:spPr>
          <a:xfrm>
            <a:off x="238125" y="268288"/>
            <a:ext cx="10398125" cy="1220787"/>
          </a:xfrm>
        </p:spPr>
        <p:txBody>
          <a:bodyPr/>
          <a:lstStyle/>
          <a:p>
            <a:pPr algn="l" eaLnBrk="1" hangingPunct="1"/>
            <a:r>
              <a:rPr lang="en-GB" sz="3200" smtClean="0"/>
              <a:t>Projected total number of students (FTE*): </a:t>
            </a:r>
            <a:br>
              <a:rPr lang="en-GB" sz="3200" smtClean="0"/>
            </a:br>
            <a:r>
              <a:rPr lang="en-GB" sz="3200" smtClean="0"/>
              <a:t>UUK baseline</a:t>
            </a:r>
            <a:endParaRPr lang="ru-RU" sz="3200" smtClean="0"/>
          </a:p>
        </p:txBody>
      </p:sp>
      <p:sp>
        <p:nvSpPr>
          <p:cNvPr id="98308" name="Text Box 4"/>
          <p:cNvSpPr txBox="1">
            <a:spLocks noChangeArrowheads="1"/>
          </p:cNvSpPr>
          <p:nvPr/>
        </p:nvSpPr>
        <p:spPr bwMode="auto">
          <a:xfrm>
            <a:off x="0" y="7950200"/>
            <a:ext cx="2940050" cy="304800"/>
          </a:xfrm>
          <a:prstGeom prst="rect">
            <a:avLst/>
          </a:prstGeom>
          <a:noFill/>
          <a:ln w="9525">
            <a:noFill/>
            <a:miter lim="800000"/>
            <a:headEnd/>
            <a:tailEnd/>
          </a:ln>
        </p:spPr>
        <p:txBody>
          <a:bodyPr wrap="none" lIns="130046" tIns="65023" rIns="130046" bIns="65023">
            <a:spAutoFit/>
          </a:bodyPr>
          <a:lstStyle/>
          <a:p>
            <a:pPr defTabSz="1300163"/>
            <a:r>
              <a:rPr lang="en-GB" sz="1100" i="1">
                <a:solidFill>
                  <a:schemeClr val="tx1"/>
                </a:solidFill>
                <a:latin typeface="Arial" charset="0"/>
              </a:rPr>
              <a:t>Source: Universities UK, own calculations</a:t>
            </a:r>
            <a:endParaRPr lang="ru-RU" sz="1100" i="1">
              <a:solidFill>
                <a:schemeClr val="tx1"/>
              </a:solidFill>
              <a:latin typeface="Arial" charset="0"/>
            </a:endParaRPr>
          </a:p>
        </p:txBody>
      </p:sp>
      <p:sp>
        <p:nvSpPr>
          <p:cNvPr id="98309" name="Line 5"/>
          <p:cNvSpPr>
            <a:spLocks noChangeShapeType="1"/>
          </p:cNvSpPr>
          <p:nvPr/>
        </p:nvSpPr>
        <p:spPr bwMode="auto">
          <a:xfrm>
            <a:off x="1611313" y="2844800"/>
            <a:ext cx="0" cy="4271963"/>
          </a:xfrm>
          <a:prstGeom prst="line">
            <a:avLst/>
          </a:prstGeom>
          <a:noFill/>
          <a:ln w="12700" cap="rnd">
            <a:solidFill>
              <a:schemeClr val="tx1"/>
            </a:solidFill>
            <a:prstDash val="sysDot"/>
            <a:round/>
            <a:headEnd/>
            <a:tailEnd/>
          </a:ln>
        </p:spPr>
        <p:txBody>
          <a:bodyPr/>
          <a:lstStyle/>
          <a:p>
            <a:endParaRPr lang="en-US"/>
          </a:p>
        </p:txBody>
      </p:sp>
      <p:sp>
        <p:nvSpPr>
          <p:cNvPr id="98310" name="AutoShape 6"/>
          <p:cNvSpPr>
            <a:spLocks/>
          </p:cNvSpPr>
          <p:nvPr/>
        </p:nvSpPr>
        <p:spPr bwMode="auto">
          <a:xfrm rot="-5400000" flipH="1" flipV="1">
            <a:off x="5612606" y="1983582"/>
            <a:ext cx="239713" cy="8210550"/>
          </a:xfrm>
          <a:prstGeom prst="rightBrace">
            <a:avLst>
              <a:gd name="adj1" fmla="val 285430"/>
              <a:gd name="adj2" fmla="val 50000"/>
            </a:avLst>
          </a:prstGeom>
          <a:noFill/>
          <a:ln w="9525">
            <a:solidFill>
              <a:schemeClr val="tx1"/>
            </a:solidFill>
            <a:round/>
            <a:headEnd/>
            <a:tailEnd/>
          </a:ln>
        </p:spPr>
        <p:txBody>
          <a:bodyPr wrap="none" anchor="ctr"/>
          <a:lstStyle/>
          <a:p>
            <a:pPr algn="ctr"/>
            <a:endParaRPr lang="en-GB"/>
          </a:p>
        </p:txBody>
      </p:sp>
      <p:sp>
        <p:nvSpPr>
          <p:cNvPr id="98311" name="AutoShape 7"/>
          <p:cNvSpPr>
            <a:spLocks/>
          </p:cNvSpPr>
          <p:nvPr/>
        </p:nvSpPr>
        <p:spPr bwMode="auto">
          <a:xfrm rot="5400000" flipH="1">
            <a:off x="6838951" y="-1349375"/>
            <a:ext cx="373062" cy="10796587"/>
          </a:xfrm>
          <a:prstGeom prst="rightBrace">
            <a:avLst>
              <a:gd name="adj1" fmla="val 241171"/>
              <a:gd name="adj2" fmla="val 49810"/>
            </a:avLst>
          </a:prstGeom>
          <a:noFill/>
          <a:ln w="9525">
            <a:solidFill>
              <a:schemeClr val="tx1"/>
            </a:solidFill>
            <a:round/>
            <a:headEnd/>
            <a:tailEnd/>
          </a:ln>
        </p:spPr>
        <p:txBody>
          <a:bodyPr wrap="none" anchor="ctr"/>
          <a:lstStyle/>
          <a:p>
            <a:pPr algn="ctr"/>
            <a:endParaRPr lang="en-GB"/>
          </a:p>
        </p:txBody>
      </p:sp>
      <p:sp>
        <p:nvSpPr>
          <p:cNvPr id="98312" name="Line 8"/>
          <p:cNvSpPr>
            <a:spLocks noChangeShapeType="1"/>
          </p:cNvSpPr>
          <p:nvPr/>
        </p:nvSpPr>
        <p:spPr bwMode="auto">
          <a:xfrm>
            <a:off x="9839325" y="2844800"/>
            <a:ext cx="0" cy="4271963"/>
          </a:xfrm>
          <a:prstGeom prst="line">
            <a:avLst/>
          </a:prstGeom>
          <a:noFill/>
          <a:ln w="12700" cap="rnd">
            <a:solidFill>
              <a:schemeClr val="tx1"/>
            </a:solidFill>
            <a:prstDash val="sysDot"/>
            <a:round/>
            <a:headEnd/>
            <a:tailEnd/>
          </a:ln>
        </p:spPr>
        <p:txBody>
          <a:bodyPr/>
          <a:lstStyle/>
          <a:p>
            <a:endParaRPr lang="en-US"/>
          </a:p>
        </p:txBody>
      </p:sp>
      <p:sp>
        <p:nvSpPr>
          <p:cNvPr id="98313" name="Line 9"/>
          <p:cNvSpPr>
            <a:spLocks noChangeShapeType="1"/>
          </p:cNvSpPr>
          <p:nvPr/>
        </p:nvSpPr>
        <p:spPr bwMode="auto">
          <a:xfrm>
            <a:off x="12460288" y="2844800"/>
            <a:ext cx="0" cy="4271963"/>
          </a:xfrm>
          <a:prstGeom prst="line">
            <a:avLst/>
          </a:prstGeom>
          <a:noFill/>
          <a:ln w="12700" cap="rnd">
            <a:solidFill>
              <a:schemeClr val="tx1"/>
            </a:solidFill>
            <a:prstDash val="sysDot"/>
            <a:round/>
            <a:headEnd/>
            <a:tailEnd/>
          </a:ln>
        </p:spPr>
        <p:txBody>
          <a:bodyPr/>
          <a:lstStyle/>
          <a:p>
            <a:endParaRPr lang="en-US"/>
          </a:p>
        </p:txBody>
      </p:sp>
      <p:sp>
        <p:nvSpPr>
          <p:cNvPr id="98314" name="Text Box 10"/>
          <p:cNvSpPr txBox="1">
            <a:spLocks noChangeArrowheads="1"/>
          </p:cNvSpPr>
          <p:nvPr/>
        </p:nvSpPr>
        <p:spPr bwMode="auto">
          <a:xfrm>
            <a:off x="5246688" y="6335713"/>
            <a:ext cx="946150" cy="390525"/>
          </a:xfrm>
          <a:prstGeom prst="rect">
            <a:avLst/>
          </a:prstGeom>
          <a:noFill/>
          <a:ln w="9525">
            <a:noFill/>
            <a:miter lim="800000"/>
            <a:headEnd/>
            <a:tailEnd/>
          </a:ln>
        </p:spPr>
        <p:txBody>
          <a:bodyPr wrap="none" lIns="130046" tIns="65023" rIns="130046" bIns="65023">
            <a:spAutoFit/>
          </a:bodyPr>
          <a:lstStyle/>
          <a:p>
            <a:pPr defTabSz="1300163"/>
            <a:r>
              <a:rPr lang="en-GB" sz="1700">
                <a:solidFill>
                  <a:schemeClr val="tx1"/>
                </a:solidFill>
                <a:latin typeface="Arial" charset="0"/>
              </a:rPr>
              <a:t>-11.4%</a:t>
            </a:r>
            <a:endParaRPr lang="en-US" sz="1700">
              <a:solidFill>
                <a:schemeClr val="tx1"/>
              </a:solidFill>
              <a:latin typeface="Arial" charset="0"/>
            </a:endParaRPr>
          </a:p>
        </p:txBody>
      </p:sp>
      <p:sp>
        <p:nvSpPr>
          <p:cNvPr id="98315" name="Text Box 11"/>
          <p:cNvSpPr txBox="1">
            <a:spLocks noChangeArrowheads="1"/>
          </p:cNvSpPr>
          <p:nvPr/>
        </p:nvSpPr>
        <p:spPr bwMode="auto">
          <a:xfrm>
            <a:off x="6605588" y="3359150"/>
            <a:ext cx="827087" cy="390525"/>
          </a:xfrm>
          <a:prstGeom prst="rect">
            <a:avLst/>
          </a:prstGeom>
          <a:noFill/>
          <a:ln w="9525">
            <a:noFill/>
            <a:miter lim="800000"/>
            <a:headEnd/>
            <a:tailEnd/>
          </a:ln>
        </p:spPr>
        <p:txBody>
          <a:bodyPr wrap="none" lIns="130046" tIns="65023" rIns="130046" bIns="65023">
            <a:spAutoFit/>
          </a:bodyPr>
          <a:lstStyle/>
          <a:p>
            <a:pPr defTabSz="1300163"/>
            <a:r>
              <a:rPr lang="en-GB" sz="1700">
                <a:solidFill>
                  <a:schemeClr val="tx1"/>
                </a:solidFill>
                <a:latin typeface="Arial" charset="0"/>
              </a:rPr>
              <a:t>-6.8%</a:t>
            </a:r>
            <a:endParaRPr lang="en-US" sz="1700">
              <a:solidFill>
                <a:schemeClr val="tx1"/>
              </a:solidFill>
              <a:latin typeface="Arial" charset="0"/>
            </a:endParaRPr>
          </a:p>
        </p:txBody>
      </p:sp>
      <p:sp>
        <p:nvSpPr>
          <p:cNvPr id="98316" name="Text Box 12"/>
          <p:cNvSpPr txBox="1">
            <a:spLocks noChangeArrowheads="1"/>
          </p:cNvSpPr>
          <p:nvPr/>
        </p:nvSpPr>
        <p:spPr bwMode="auto">
          <a:xfrm>
            <a:off x="0" y="8256588"/>
            <a:ext cx="4892675" cy="304800"/>
          </a:xfrm>
          <a:prstGeom prst="rect">
            <a:avLst/>
          </a:prstGeom>
          <a:noFill/>
          <a:ln w="9525">
            <a:noFill/>
            <a:miter lim="800000"/>
            <a:headEnd/>
            <a:tailEnd/>
          </a:ln>
        </p:spPr>
        <p:txBody>
          <a:bodyPr wrap="none" lIns="130046" tIns="65023" rIns="130046" bIns="65023">
            <a:spAutoFit/>
          </a:bodyPr>
          <a:lstStyle/>
          <a:p>
            <a:pPr defTabSz="1300163"/>
            <a:r>
              <a:rPr lang="en-GB" sz="1100">
                <a:solidFill>
                  <a:schemeClr val="tx1"/>
                </a:solidFill>
                <a:latin typeface="Arial" charset="0"/>
              </a:rPr>
              <a:t>*FTE – full-time equivalent; part-time students added with coefficient 0.5</a:t>
            </a:r>
            <a:endParaRPr lang="ru-RU" sz="1100">
              <a:solidFill>
                <a:schemeClr val="tx1"/>
              </a:solidFill>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3" name="Rectangle 2"/>
          <p:cNvSpPr>
            <a:spLocks noGrp="1" noChangeArrowheads="1"/>
          </p:cNvSpPr>
          <p:nvPr>
            <p:ph type="title"/>
          </p:nvPr>
        </p:nvSpPr>
        <p:spPr>
          <a:xfrm>
            <a:off x="1271588" y="1639888"/>
            <a:ext cx="10398125" cy="3300412"/>
          </a:xfrm>
        </p:spPr>
        <p:txBody>
          <a:bodyPr/>
          <a:lstStyle/>
          <a:p>
            <a:pPr eaLnBrk="1" hangingPunct="1"/>
            <a:r>
              <a:rPr lang="en-GB" sz="2400" smtClean="0"/>
              <a:t>Projected total number of students (FTE): all scenarios</a:t>
            </a:r>
            <a:endParaRPr lang="ru-RU" sz="2400" smtClean="0"/>
          </a:p>
        </p:txBody>
      </p:sp>
      <p:sp>
        <p:nvSpPr>
          <p:cNvPr id="99334" name="Text Box 3"/>
          <p:cNvSpPr txBox="1">
            <a:spLocks noChangeArrowheads="1"/>
          </p:cNvSpPr>
          <p:nvPr/>
        </p:nvSpPr>
        <p:spPr bwMode="auto">
          <a:xfrm>
            <a:off x="225425" y="8256588"/>
            <a:ext cx="2940050" cy="304800"/>
          </a:xfrm>
          <a:prstGeom prst="rect">
            <a:avLst/>
          </a:prstGeom>
          <a:noFill/>
          <a:ln w="9525">
            <a:noFill/>
            <a:miter lim="800000"/>
            <a:headEnd/>
            <a:tailEnd/>
          </a:ln>
        </p:spPr>
        <p:txBody>
          <a:bodyPr wrap="none" lIns="130046" tIns="65023" rIns="130046" bIns="65023">
            <a:spAutoFit/>
          </a:bodyPr>
          <a:lstStyle/>
          <a:p>
            <a:pPr defTabSz="1300163"/>
            <a:r>
              <a:rPr lang="en-GB" sz="1100" i="1">
                <a:solidFill>
                  <a:schemeClr val="tx1"/>
                </a:solidFill>
                <a:latin typeface="Arial" charset="0"/>
              </a:rPr>
              <a:t>Source: Universities UK, own calculations</a:t>
            </a:r>
            <a:endParaRPr lang="ru-RU" sz="1100" i="1">
              <a:solidFill>
                <a:schemeClr val="tx1"/>
              </a:solidFill>
              <a:latin typeface="Arial" charset="0"/>
            </a:endParaRPr>
          </a:p>
        </p:txBody>
      </p:sp>
      <p:graphicFrame>
        <p:nvGraphicFramePr>
          <p:cNvPr id="99332" name="Object 4"/>
          <p:cNvGraphicFramePr>
            <a:graphicFrameLocks noChangeAspect="1"/>
          </p:cNvGraphicFramePr>
          <p:nvPr>
            <p:ph idx="1"/>
          </p:nvPr>
        </p:nvGraphicFramePr>
        <p:xfrm>
          <a:off x="57150" y="1838325"/>
          <a:ext cx="12871450" cy="6096000"/>
        </p:xfrm>
        <a:graphic>
          <a:graphicData uri="http://schemas.openxmlformats.org/presentationml/2006/ole">
            <p:oleObj spid="_x0000_s99332" name="Chart" r:id="rId4" imgW="9029700" imgH="4276649" progId="Excel.Chart.8">
              <p:embed/>
            </p:oleObj>
          </a:graphicData>
        </a:graphic>
      </p:graphicFrame>
      <p:sp>
        <p:nvSpPr>
          <p:cNvPr id="99335" name="Text Box 5"/>
          <p:cNvSpPr txBox="1">
            <a:spLocks/>
          </p:cNvSpPr>
          <p:nvPr/>
        </p:nvSpPr>
        <p:spPr bwMode="auto">
          <a:xfrm>
            <a:off x="309563" y="412750"/>
            <a:ext cx="7775575" cy="731838"/>
          </a:xfrm>
          <a:prstGeom prst="rect">
            <a:avLst/>
          </a:prstGeom>
          <a:noFill/>
          <a:ln w="25400">
            <a:noFill/>
            <a:miter lim="800000"/>
            <a:headEnd/>
            <a:tailEnd/>
          </a:ln>
        </p:spPr>
        <p:txBody>
          <a:bodyPr wrap="none">
            <a:spAutoFit/>
          </a:bodyPr>
          <a:lstStyle/>
          <a:p>
            <a:pPr algn="ctr"/>
            <a:r>
              <a:rPr lang="en-GB"/>
              <a:t>UUK projected student numbers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p:cNvSpPr>
            <a:spLocks noGrp="1" noChangeArrowheads="1"/>
          </p:cNvSpPr>
          <p:nvPr>
            <p:ph type="title"/>
          </p:nvPr>
        </p:nvSpPr>
        <p:spPr>
          <a:xfrm>
            <a:off x="0" y="484188"/>
            <a:ext cx="10464800" cy="1079500"/>
          </a:xfrm>
        </p:spPr>
        <p:txBody>
          <a:bodyPr/>
          <a:lstStyle/>
          <a:p>
            <a:pPr algn="l" eaLnBrk="1" hangingPunct="1"/>
            <a:r>
              <a:rPr lang="en-US" sz="3200" smtClean="0"/>
              <a:t>GDP impact </a:t>
            </a:r>
            <a:r>
              <a:rPr lang="en-GB" sz="3200" smtClean="0"/>
              <a:t>of the loss of income by HEIs</a:t>
            </a:r>
            <a:endParaRPr lang="ru-RU" smtClean="0"/>
          </a:p>
        </p:txBody>
      </p:sp>
      <p:graphicFrame>
        <p:nvGraphicFramePr>
          <p:cNvPr id="101379" name="Object 3"/>
          <p:cNvGraphicFramePr>
            <a:graphicFrameLocks noChangeAspect="1"/>
          </p:cNvGraphicFramePr>
          <p:nvPr>
            <p:ph idx="1"/>
          </p:nvPr>
        </p:nvGraphicFramePr>
        <p:xfrm>
          <a:off x="115888" y="2038350"/>
          <a:ext cx="12831762" cy="6383338"/>
        </p:xfrm>
        <a:graphic>
          <a:graphicData uri="http://schemas.openxmlformats.org/presentationml/2006/ole">
            <p:oleObj spid="_x0000_s101379" name="Chart" r:id="rId4" imgW="9001049" imgH="4476902" progId="Excel.Char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1270000" y="1997075"/>
            <a:ext cx="10464800" cy="792163"/>
          </a:xfrm>
        </p:spPr>
        <p:txBody>
          <a:bodyPr/>
          <a:lstStyle/>
          <a:p>
            <a:pPr eaLnBrk="1" hangingPunct="1"/>
            <a:r>
              <a:rPr lang="en-US" sz="4000" smtClean="0"/>
              <a:t/>
            </a:r>
            <a:br>
              <a:rPr lang="en-US" sz="4000" smtClean="0"/>
            </a:br>
            <a:r>
              <a:rPr lang="en-US" sz="4000" smtClean="0"/>
              <a:t/>
            </a:r>
            <a:br>
              <a:rPr lang="en-US" sz="4000" smtClean="0"/>
            </a:br>
            <a:r>
              <a:rPr lang="en-US" sz="4000" smtClean="0"/>
              <a:t/>
            </a:r>
            <a:br>
              <a:rPr lang="en-US" sz="4000" smtClean="0"/>
            </a:br>
            <a:r>
              <a:rPr lang="en-US" sz="4000" smtClean="0"/>
              <a:t/>
            </a:r>
            <a:br>
              <a:rPr lang="en-US" sz="4000" smtClean="0"/>
            </a:br>
            <a:endParaRPr lang="en-GB" smtClean="0"/>
          </a:p>
        </p:txBody>
      </p:sp>
      <p:sp>
        <p:nvSpPr>
          <p:cNvPr id="18434" name="Rectangle 3"/>
          <p:cNvSpPr>
            <a:spLocks noGrp="1" noChangeArrowheads="1"/>
          </p:cNvSpPr>
          <p:nvPr>
            <p:ph type="body" idx="1"/>
          </p:nvPr>
        </p:nvSpPr>
        <p:spPr>
          <a:xfrm>
            <a:off x="1270000" y="3363913"/>
            <a:ext cx="10920413" cy="4752975"/>
          </a:xfrm>
        </p:spPr>
        <p:txBody>
          <a:bodyPr/>
          <a:lstStyle/>
          <a:p>
            <a:pPr marL="0" indent="0" algn="l" eaLnBrk="1" hangingPunct="1">
              <a:buFontTx/>
              <a:buChar char="•"/>
            </a:pPr>
            <a:r>
              <a:rPr lang="en-US" smtClean="0"/>
              <a:t> Aims to promote better understanding of the key economic and social impacts generated by higher education institutions in the UK.</a:t>
            </a:r>
          </a:p>
          <a:p>
            <a:pPr marL="0" indent="0" algn="l" eaLnBrk="1" hangingPunct="1">
              <a:buFontTx/>
              <a:buChar char="•"/>
            </a:pPr>
            <a:endParaRPr lang="en-US" smtClean="0"/>
          </a:p>
          <a:p>
            <a:pPr marL="0" indent="0" algn="l" eaLnBrk="1" hangingPunct="1">
              <a:buFontTx/>
              <a:buChar char="•"/>
            </a:pPr>
            <a:r>
              <a:rPr lang="en-US" smtClean="0"/>
              <a:t> Initiative runs from 2007 -2010</a:t>
            </a:r>
          </a:p>
          <a:p>
            <a:pPr marL="0" indent="0" algn="l" eaLnBrk="1" hangingPunct="1">
              <a:buFontTx/>
              <a:buChar char="•"/>
            </a:pPr>
            <a:endParaRPr lang="en-US" smtClean="0"/>
          </a:p>
          <a:p>
            <a:pPr marL="0" indent="0" algn="l" eaLnBrk="1" hangingPunct="1">
              <a:buFontTx/>
              <a:buChar char="•"/>
            </a:pPr>
            <a:r>
              <a:rPr lang="en-US" smtClean="0"/>
              <a:t> Launched October 2007</a:t>
            </a:r>
          </a:p>
          <a:p>
            <a:pPr marL="0" indent="0" algn="l" eaLnBrk="1" hangingPunct="1">
              <a:buFontTx/>
              <a:buChar char="•"/>
            </a:pPr>
            <a:endParaRPr lang="en-US" smtClean="0"/>
          </a:p>
          <a:p>
            <a:pPr marL="0" indent="0" eaLnBrk="1" hangingPunct="1"/>
            <a:endParaRPr lang="en-GB" sz="3200" smtClean="0"/>
          </a:p>
        </p:txBody>
      </p:sp>
      <p:sp>
        <p:nvSpPr>
          <p:cNvPr id="18435" name="Rectangle 4"/>
          <p:cNvSpPr>
            <a:spLocks/>
          </p:cNvSpPr>
          <p:nvPr/>
        </p:nvSpPr>
        <p:spPr bwMode="auto">
          <a:xfrm>
            <a:off x="2228850" y="1684338"/>
            <a:ext cx="7510463" cy="1401762"/>
          </a:xfrm>
          <a:prstGeom prst="rect">
            <a:avLst/>
          </a:prstGeom>
          <a:noFill/>
          <a:ln w="25400">
            <a:noFill/>
            <a:miter lim="800000"/>
            <a:headEnd/>
            <a:tailEnd/>
          </a:ln>
        </p:spPr>
        <p:txBody>
          <a:bodyPr wrap="none">
            <a:spAutoFit/>
          </a:bodyPr>
          <a:lstStyle/>
          <a:p>
            <a:pPr algn="ctr"/>
            <a:r>
              <a:rPr lang="en-US" sz="4400">
                <a:solidFill>
                  <a:schemeClr val="tx1"/>
                </a:solidFill>
              </a:rPr>
              <a:t>£3.5 million research venture</a:t>
            </a:r>
            <a:r>
              <a:rPr lang="en-US">
                <a:solidFill>
                  <a:schemeClr val="tx1"/>
                </a:solidFill>
              </a:rPr>
              <a:t> </a:t>
            </a:r>
            <a:br>
              <a:rPr lang="en-US">
                <a:solidFill>
                  <a:schemeClr val="tx1"/>
                </a:solidFill>
              </a:rPr>
            </a:br>
            <a:endParaRPr lang="en-GB">
              <a:solidFill>
                <a:schemeClr val="tx1"/>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p:nvPr>
        </p:nvSpPr>
        <p:spPr>
          <a:xfrm>
            <a:off x="0" y="555625"/>
            <a:ext cx="10464800" cy="644525"/>
          </a:xfrm>
        </p:spPr>
        <p:txBody>
          <a:bodyPr/>
          <a:lstStyle/>
          <a:p>
            <a:pPr algn="l" eaLnBrk="1" hangingPunct="1"/>
            <a:r>
              <a:rPr lang="en-GB" sz="4000" b="1" smtClean="0"/>
              <a:t>The supply side impacts of HEIs</a:t>
            </a:r>
            <a:endParaRPr lang="ru-RU" sz="4000" b="1" smtClean="0"/>
          </a:p>
        </p:txBody>
      </p:sp>
      <p:sp>
        <p:nvSpPr>
          <p:cNvPr id="107522" name="Rectangle 3"/>
          <p:cNvSpPr>
            <a:spLocks noGrp="1" noChangeArrowheads="1"/>
          </p:cNvSpPr>
          <p:nvPr>
            <p:ph type="body" idx="1"/>
          </p:nvPr>
        </p:nvSpPr>
        <p:spPr>
          <a:xfrm>
            <a:off x="238125" y="1636713"/>
            <a:ext cx="12528550" cy="6911975"/>
          </a:xfrm>
        </p:spPr>
        <p:txBody>
          <a:bodyPr/>
          <a:lstStyle/>
          <a:p>
            <a:pPr marL="0" indent="0" algn="l" eaLnBrk="1" hangingPunct="1">
              <a:spcBef>
                <a:spcPct val="25000"/>
              </a:spcBef>
              <a:buFontTx/>
              <a:buChar char="•"/>
            </a:pPr>
            <a:r>
              <a:rPr lang="en-GB" sz="3200" smtClean="0"/>
              <a:t> Increased productivity of the labour force</a:t>
            </a:r>
          </a:p>
          <a:p>
            <a:pPr marL="0" lvl="2" indent="0" algn="l" eaLnBrk="1" hangingPunct="1">
              <a:spcBef>
                <a:spcPct val="25000"/>
              </a:spcBef>
              <a:buFontTx/>
              <a:buChar char="•"/>
            </a:pPr>
            <a:r>
              <a:rPr lang="en-GB" sz="2400" smtClean="0"/>
              <a:t> Here focus only on this impact</a:t>
            </a:r>
          </a:p>
          <a:p>
            <a:pPr marL="0" lvl="2" indent="0" algn="l" eaLnBrk="1" hangingPunct="1">
              <a:spcBef>
                <a:spcPct val="25000"/>
              </a:spcBef>
              <a:buFontTx/>
              <a:buChar char="•"/>
            </a:pPr>
            <a:r>
              <a:rPr lang="en-GB" sz="2400" smtClean="0"/>
              <a:t>Underlying assumption is that higher education increases productivity of workers and this is reflected in higher wages (new microeconometric analysis)</a:t>
            </a:r>
          </a:p>
          <a:p>
            <a:pPr marL="0" indent="0" algn="l" eaLnBrk="1" hangingPunct="1">
              <a:spcBef>
                <a:spcPct val="25000"/>
              </a:spcBef>
            </a:pPr>
            <a:r>
              <a:rPr lang="en-GB" sz="3200" smtClean="0"/>
              <a:t> </a:t>
            </a:r>
          </a:p>
          <a:p>
            <a:pPr marL="0" indent="0" algn="l" eaLnBrk="1" hangingPunct="1">
              <a:spcBef>
                <a:spcPct val="25000"/>
              </a:spcBef>
              <a:buFontTx/>
              <a:buChar char="•"/>
            </a:pPr>
            <a:r>
              <a:rPr lang="en-GB" sz="3200" smtClean="0"/>
              <a:t> Knowledge spill-over impact</a:t>
            </a:r>
          </a:p>
          <a:p>
            <a:pPr marL="0" lvl="1" indent="0" algn="l" eaLnBrk="1" hangingPunct="1">
              <a:spcBef>
                <a:spcPct val="25000"/>
              </a:spcBef>
              <a:buFontTx/>
              <a:buChar char="•"/>
            </a:pPr>
            <a:r>
              <a:rPr lang="en-GB" sz="3200" smtClean="0"/>
              <a:t> </a:t>
            </a:r>
            <a:r>
              <a:rPr lang="en-GB" sz="2400" smtClean="0"/>
              <a:t>HEIs produce “knowledge” and facilitate its exchange, which benefits wider economy (new microeconometric analysis)</a:t>
            </a:r>
          </a:p>
          <a:p>
            <a:pPr marL="0" indent="0" algn="l" eaLnBrk="1" hangingPunct="1">
              <a:spcBef>
                <a:spcPct val="25000"/>
              </a:spcBef>
              <a:buFontTx/>
              <a:buChar char="•"/>
            </a:pPr>
            <a:endParaRPr lang="en-GB" sz="3200" smtClean="0"/>
          </a:p>
          <a:p>
            <a:pPr marL="0" indent="0" algn="l" eaLnBrk="1" hangingPunct="1">
              <a:spcBef>
                <a:spcPct val="25000"/>
              </a:spcBef>
              <a:buFontTx/>
              <a:buChar char="•"/>
            </a:pPr>
            <a:r>
              <a:rPr lang="en-GB" sz="3200" smtClean="0"/>
              <a:t> Wider positive impact of the HEIs</a:t>
            </a:r>
          </a:p>
          <a:p>
            <a:pPr marL="0" lvl="1" indent="0" algn="l" eaLnBrk="1" hangingPunct="1">
              <a:spcBef>
                <a:spcPct val="25000"/>
              </a:spcBef>
              <a:buFontTx/>
              <a:buChar char="•"/>
            </a:pPr>
            <a:r>
              <a:rPr lang="en-GB" sz="2800" smtClean="0"/>
              <a:t> </a:t>
            </a:r>
            <a:r>
              <a:rPr lang="en-GB" sz="2400" smtClean="0"/>
              <a:t>Improvement in health and life style</a:t>
            </a:r>
          </a:p>
          <a:p>
            <a:pPr marL="0" lvl="1" indent="0" algn="l" eaLnBrk="1" hangingPunct="1">
              <a:spcBef>
                <a:spcPct val="25000"/>
              </a:spcBef>
              <a:buFontTx/>
              <a:buChar char="•"/>
            </a:pPr>
            <a:r>
              <a:rPr lang="en-GB" sz="2400" smtClean="0"/>
              <a:t> Decreasing crime rates</a:t>
            </a:r>
          </a:p>
          <a:p>
            <a:pPr marL="0" lvl="1" indent="0" algn="l" eaLnBrk="1" hangingPunct="1">
              <a:spcBef>
                <a:spcPct val="25000"/>
              </a:spcBef>
              <a:buFontTx/>
              <a:buChar char="•"/>
            </a:pPr>
            <a:endParaRPr lang="ru-RU" sz="24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p:nvPr>
        </p:nvSpPr>
        <p:spPr>
          <a:xfrm>
            <a:off x="0" y="1492250"/>
            <a:ext cx="10464800" cy="647700"/>
          </a:xfrm>
        </p:spPr>
        <p:txBody>
          <a:bodyPr/>
          <a:lstStyle/>
          <a:p>
            <a:pPr eaLnBrk="1" hangingPunct="1"/>
            <a:r>
              <a:rPr lang="en-GB" sz="4000" b="1" i="1" smtClean="0"/>
              <a:t>Graduate wage premium</a:t>
            </a:r>
            <a:endParaRPr lang="ru-RU" sz="4000" b="1" i="1" smtClean="0"/>
          </a:p>
        </p:txBody>
      </p:sp>
      <p:sp>
        <p:nvSpPr>
          <p:cNvPr id="109570" name="Rectangle 3"/>
          <p:cNvSpPr>
            <a:spLocks noGrp="1" noChangeArrowheads="1"/>
          </p:cNvSpPr>
          <p:nvPr>
            <p:ph type="body" idx="1"/>
          </p:nvPr>
        </p:nvSpPr>
        <p:spPr>
          <a:xfrm>
            <a:off x="741363" y="2644775"/>
            <a:ext cx="11737975" cy="5472113"/>
          </a:xfrm>
        </p:spPr>
        <p:txBody>
          <a:bodyPr/>
          <a:lstStyle/>
          <a:p>
            <a:pPr marL="0" indent="0" algn="l" eaLnBrk="1" hangingPunct="1">
              <a:buFontTx/>
              <a:buChar char="•"/>
            </a:pPr>
            <a:r>
              <a:rPr lang="en-GB" sz="3200" smtClean="0"/>
              <a:t>There are a number of estimates of the graduate wage premium for different countries</a:t>
            </a:r>
          </a:p>
          <a:p>
            <a:pPr marL="0" indent="0" algn="l" eaLnBrk="1" hangingPunct="1">
              <a:buFontTx/>
              <a:buChar char="•"/>
            </a:pPr>
            <a:endParaRPr lang="en-GB" sz="3200" smtClean="0"/>
          </a:p>
          <a:p>
            <a:pPr marL="0" indent="0" algn="l" eaLnBrk="1" hangingPunct="1">
              <a:buFontTx/>
              <a:buChar char="•"/>
            </a:pPr>
            <a:r>
              <a:rPr lang="en-GB" sz="3200" smtClean="0"/>
              <a:t> We are using our own estimates for Scotland based on the LFS for the past three years (2005-2007) as a baseline</a:t>
            </a:r>
          </a:p>
          <a:p>
            <a:pPr marL="0" indent="0" algn="l" eaLnBrk="1" hangingPunct="1">
              <a:buFontTx/>
              <a:buChar char="•"/>
            </a:pPr>
            <a:endParaRPr lang="en-GB" sz="3200" smtClean="0"/>
          </a:p>
          <a:p>
            <a:pPr marL="0" lvl="2" indent="0" algn="l" eaLnBrk="1" hangingPunct="1">
              <a:buFontTx/>
              <a:buChar char="•"/>
            </a:pPr>
            <a:r>
              <a:rPr lang="en-GB" sz="3200" smtClean="0"/>
              <a:t> 58% for Scotland</a:t>
            </a:r>
          </a:p>
          <a:p>
            <a:pPr marL="0" lvl="2" indent="0" algn="l" eaLnBrk="1" hangingPunct="1">
              <a:buFontTx/>
              <a:buChar char="•"/>
            </a:pPr>
            <a:endParaRPr lang="en-GB" sz="3200" smtClean="0"/>
          </a:p>
          <a:p>
            <a:pPr marL="0" indent="0" algn="l" eaLnBrk="1" hangingPunct="1">
              <a:buFontTx/>
              <a:buChar char="•"/>
            </a:pPr>
            <a:r>
              <a:rPr lang="en-GB" sz="3200" smtClean="0"/>
              <a:t> Sensitivity analysis around this value provides further evidence</a:t>
            </a:r>
          </a:p>
          <a:p>
            <a:pPr marL="0" indent="0" algn="l" eaLnBrk="1" hangingPunct="1">
              <a:buFontTx/>
              <a:buChar char="•"/>
            </a:pPr>
            <a:endParaRPr lang="en-GB" sz="3200" smtClean="0"/>
          </a:p>
          <a:p>
            <a:pPr marL="0" indent="0" algn="l" eaLnBrk="1" hangingPunct="1">
              <a:buFontTx/>
              <a:buChar char="•"/>
            </a:pPr>
            <a:r>
              <a:rPr lang="en-GB" sz="3200" smtClean="0"/>
              <a:t> Productivity versus signalling issue</a:t>
            </a:r>
            <a:endParaRPr lang="ru-RU" sz="32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AutoShape 2"/>
          <p:cNvSpPr>
            <a:spLocks noChangeArrowheads="1"/>
          </p:cNvSpPr>
          <p:nvPr/>
        </p:nvSpPr>
        <p:spPr bwMode="auto">
          <a:xfrm>
            <a:off x="1233488" y="5238750"/>
            <a:ext cx="10733087" cy="1246188"/>
          </a:xfrm>
          <a:prstGeom prst="roundRect">
            <a:avLst>
              <a:gd name="adj" fmla="val 16667"/>
            </a:avLst>
          </a:prstGeom>
          <a:solidFill>
            <a:srgbClr val="CCECFF">
              <a:alpha val="47842"/>
            </a:srgbClr>
          </a:solidFill>
          <a:ln w="9525" cap="rnd">
            <a:noFill/>
            <a:prstDash val="sysDot"/>
            <a:round/>
            <a:headEnd/>
            <a:tailEnd/>
          </a:ln>
        </p:spPr>
        <p:txBody>
          <a:bodyPr wrap="none" anchor="ctr"/>
          <a:lstStyle/>
          <a:p>
            <a:pPr algn="ctr"/>
            <a:endParaRPr lang="en-GB"/>
          </a:p>
        </p:txBody>
      </p:sp>
      <p:sp>
        <p:nvSpPr>
          <p:cNvPr id="111618" name="Rectangle 3"/>
          <p:cNvSpPr>
            <a:spLocks noGrp="1" noChangeArrowheads="1"/>
          </p:cNvSpPr>
          <p:nvPr>
            <p:ph type="title"/>
          </p:nvPr>
        </p:nvSpPr>
        <p:spPr>
          <a:xfrm>
            <a:off x="0" y="174625"/>
            <a:ext cx="9263063" cy="1317625"/>
          </a:xfrm>
        </p:spPr>
        <p:txBody>
          <a:bodyPr/>
          <a:lstStyle/>
          <a:p>
            <a:pPr algn="l" eaLnBrk="1" hangingPunct="1"/>
            <a:r>
              <a:rPr lang="en-GB" sz="3600" smtClean="0"/>
              <a:t>Long run increase in GDP due to changing skill mix of the population in Scotland</a:t>
            </a:r>
            <a:endParaRPr lang="ru-RU" sz="3600" smtClean="0"/>
          </a:p>
        </p:txBody>
      </p:sp>
      <p:sp>
        <p:nvSpPr>
          <p:cNvPr id="111619" name="AutoShape 4"/>
          <p:cNvSpPr>
            <a:spLocks noChangeArrowheads="1"/>
          </p:cNvSpPr>
          <p:nvPr/>
        </p:nvSpPr>
        <p:spPr bwMode="auto">
          <a:xfrm>
            <a:off x="1539875" y="4089400"/>
            <a:ext cx="1044575" cy="695325"/>
          </a:xfrm>
          <a:prstGeom prst="roundRect">
            <a:avLst>
              <a:gd name="adj" fmla="val 16667"/>
            </a:avLst>
          </a:prstGeom>
          <a:solidFill>
            <a:schemeClr val="accent1"/>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50%</a:t>
            </a:r>
            <a:endParaRPr lang="ru-RU" sz="2600">
              <a:solidFill>
                <a:schemeClr val="tx1"/>
              </a:solidFill>
              <a:latin typeface="Arial" charset="0"/>
            </a:endParaRPr>
          </a:p>
        </p:txBody>
      </p:sp>
      <p:sp>
        <p:nvSpPr>
          <p:cNvPr id="111620" name="AutoShape 5"/>
          <p:cNvSpPr>
            <a:spLocks noChangeArrowheads="1"/>
          </p:cNvSpPr>
          <p:nvPr/>
        </p:nvSpPr>
        <p:spPr bwMode="auto">
          <a:xfrm>
            <a:off x="1539875" y="5461000"/>
            <a:ext cx="1044575" cy="695325"/>
          </a:xfrm>
          <a:prstGeom prst="roundRect">
            <a:avLst>
              <a:gd name="adj" fmla="val 16667"/>
            </a:avLst>
          </a:prstGeom>
          <a:solidFill>
            <a:schemeClr val="accent1"/>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58%</a:t>
            </a:r>
            <a:endParaRPr lang="ru-RU" sz="2600">
              <a:solidFill>
                <a:schemeClr val="tx1"/>
              </a:solidFill>
              <a:latin typeface="Arial" charset="0"/>
            </a:endParaRPr>
          </a:p>
        </p:txBody>
      </p:sp>
      <p:sp>
        <p:nvSpPr>
          <p:cNvPr id="111621" name="AutoShape 6"/>
          <p:cNvSpPr>
            <a:spLocks noChangeArrowheads="1"/>
          </p:cNvSpPr>
          <p:nvPr/>
        </p:nvSpPr>
        <p:spPr bwMode="auto">
          <a:xfrm>
            <a:off x="1539875" y="6835775"/>
            <a:ext cx="1044575" cy="696913"/>
          </a:xfrm>
          <a:prstGeom prst="roundRect">
            <a:avLst>
              <a:gd name="adj" fmla="val 16667"/>
            </a:avLst>
          </a:prstGeom>
          <a:solidFill>
            <a:schemeClr val="accent1"/>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70%</a:t>
            </a:r>
            <a:endParaRPr lang="ru-RU" sz="2600">
              <a:solidFill>
                <a:schemeClr val="tx1"/>
              </a:solidFill>
              <a:latin typeface="Arial" charset="0"/>
            </a:endParaRPr>
          </a:p>
        </p:txBody>
      </p:sp>
      <p:sp>
        <p:nvSpPr>
          <p:cNvPr id="111622" name="AutoShape 7"/>
          <p:cNvSpPr>
            <a:spLocks noChangeArrowheads="1"/>
          </p:cNvSpPr>
          <p:nvPr/>
        </p:nvSpPr>
        <p:spPr bwMode="auto">
          <a:xfrm>
            <a:off x="3705225" y="2901950"/>
            <a:ext cx="1044575" cy="695325"/>
          </a:xfrm>
          <a:prstGeom prst="roundRect">
            <a:avLst>
              <a:gd name="adj" fmla="val 16667"/>
            </a:avLst>
          </a:prstGeom>
          <a:solidFill>
            <a:srgbClr val="FFCC66"/>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0%</a:t>
            </a:r>
            <a:endParaRPr lang="ru-RU" sz="2600">
              <a:solidFill>
                <a:schemeClr val="tx1"/>
              </a:solidFill>
              <a:latin typeface="Arial" charset="0"/>
            </a:endParaRPr>
          </a:p>
        </p:txBody>
      </p:sp>
      <p:sp>
        <p:nvSpPr>
          <p:cNvPr id="111623" name="AutoShape 8"/>
          <p:cNvSpPr>
            <a:spLocks noChangeArrowheads="1"/>
          </p:cNvSpPr>
          <p:nvPr/>
        </p:nvSpPr>
        <p:spPr bwMode="auto">
          <a:xfrm>
            <a:off x="6057900" y="2901950"/>
            <a:ext cx="1044575" cy="695325"/>
          </a:xfrm>
          <a:prstGeom prst="roundRect">
            <a:avLst>
              <a:gd name="adj" fmla="val 16667"/>
            </a:avLst>
          </a:prstGeom>
          <a:solidFill>
            <a:srgbClr val="FFCC66"/>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25%</a:t>
            </a:r>
            <a:endParaRPr lang="ru-RU" sz="2600">
              <a:solidFill>
                <a:schemeClr val="tx1"/>
              </a:solidFill>
              <a:latin typeface="Arial" charset="0"/>
            </a:endParaRPr>
          </a:p>
        </p:txBody>
      </p:sp>
      <p:sp>
        <p:nvSpPr>
          <p:cNvPr id="111624" name="AutoShape 9"/>
          <p:cNvSpPr>
            <a:spLocks noChangeArrowheads="1"/>
          </p:cNvSpPr>
          <p:nvPr/>
        </p:nvSpPr>
        <p:spPr bwMode="auto">
          <a:xfrm>
            <a:off x="8416925" y="2901950"/>
            <a:ext cx="1046163" cy="695325"/>
          </a:xfrm>
          <a:prstGeom prst="roundRect">
            <a:avLst>
              <a:gd name="adj" fmla="val 16667"/>
            </a:avLst>
          </a:prstGeom>
          <a:solidFill>
            <a:srgbClr val="FFCC66"/>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50%</a:t>
            </a:r>
            <a:endParaRPr lang="ru-RU" sz="2600">
              <a:solidFill>
                <a:schemeClr val="tx1"/>
              </a:solidFill>
              <a:latin typeface="Arial" charset="0"/>
            </a:endParaRPr>
          </a:p>
        </p:txBody>
      </p:sp>
      <p:sp>
        <p:nvSpPr>
          <p:cNvPr id="111625" name="AutoShape 10"/>
          <p:cNvSpPr>
            <a:spLocks noChangeArrowheads="1"/>
          </p:cNvSpPr>
          <p:nvPr/>
        </p:nvSpPr>
        <p:spPr bwMode="auto">
          <a:xfrm>
            <a:off x="10774363" y="2901950"/>
            <a:ext cx="1044575" cy="695325"/>
          </a:xfrm>
          <a:prstGeom prst="roundRect">
            <a:avLst>
              <a:gd name="adj" fmla="val 16667"/>
            </a:avLst>
          </a:prstGeom>
          <a:solidFill>
            <a:srgbClr val="FFCC66"/>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75%</a:t>
            </a:r>
            <a:endParaRPr lang="ru-RU" sz="2600">
              <a:solidFill>
                <a:schemeClr val="tx1"/>
              </a:solidFill>
              <a:latin typeface="Arial" charset="0"/>
            </a:endParaRPr>
          </a:p>
        </p:txBody>
      </p:sp>
      <p:sp>
        <p:nvSpPr>
          <p:cNvPr id="111626" name="AutoShape 11"/>
          <p:cNvSpPr>
            <a:spLocks noChangeArrowheads="1"/>
          </p:cNvSpPr>
          <p:nvPr/>
        </p:nvSpPr>
        <p:spPr bwMode="auto">
          <a:xfrm rot="-5400000">
            <a:off x="-1009650" y="5495926"/>
            <a:ext cx="3425825" cy="660400"/>
          </a:xfrm>
          <a:prstGeom prst="roundRect">
            <a:avLst>
              <a:gd name="adj" fmla="val 16667"/>
            </a:avLst>
          </a:prstGeom>
          <a:solidFill>
            <a:srgbClr val="6699FF"/>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Wage premium</a:t>
            </a:r>
            <a:endParaRPr lang="ru-RU" sz="2600">
              <a:solidFill>
                <a:schemeClr val="tx1"/>
              </a:solidFill>
              <a:latin typeface="Arial" charset="0"/>
            </a:endParaRPr>
          </a:p>
        </p:txBody>
      </p:sp>
      <p:sp>
        <p:nvSpPr>
          <p:cNvPr id="111627" name="AutoShape 12"/>
          <p:cNvSpPr>
            <a:spLocks noChangeArrowheads="1"/>
          </p:cNvSpPr>
          <p:nvPr/>
        </p:nvSpPr>
        <p:spPr bwMode="auto">
          <a:xfrm>
            <a:off x="3652838" y="1947863"/>
            <a:ext cx="8153400" cy="549275"/>
          </a:xfrm>
          <a:prstGeom prst="roundRect">
            <a:avLst>
              <a:gd name="adj" fmla="val 33333"/>
            </a:avLst>
          </a:prstGeom>
          <a:solidFill>
            <a:srgbClr val="FF9900"/>
          </a:solidFill>
          <a:ln w="9525">
            <a:solidFill>
              <a:schemeClr val="tx1"/>
            </a:solidFill>
            <a:round/>
            <a:headEnd/>
            <a:tailEnd/>
          </a:ln>
        </p:spPr>
        <p:txBody>
          <a:bodyPr wrap="none" lIns="130046" tIns="65023" rIns="130046" bIns="65023" anchor="ctr"/>
          <a:lstStyle/>
          <a:p>
            <a:pPr algn="ctr" defTabSz="1300163"/>
            <a:r>
              <a:rPr lang="en-GB" sz="2600">
                <a:solidFill>
                  <a:schemeClr val="tx1"/>
                </a:solidFill>
                <a:latin typeface="Arial" charset="0"/>
              </a:rPr>
              <a:t>Signalling</a:t>
            </a:r>
            <a:endParaRPr lang="ru-RU" sz="2600">
              <a:solidFill>
                <a:schemeClr val="tx1"/>
              </a:solidFill>
              <a:latin typeface="Arial" charset="0"/>
            </a:endParaRPr>
          </a:p>
        </p:txBody>
      </p:sp>
      <p:sp>
        <p:nvSpPr>
          <p:cNvPr id="111628" name="AutoShape 13"/>
          <p:cNvSpPr>
            <a:spLocks noChangeArrowheads="1"/>
          </p:cNvSpPr>
          <p:nvPr/>
        </p:nvSpPr>
        <p:spPr bwMode="auto">
          <a:xfrm>
            <a:off x="3702050" y="4089400"/>
            <a:ext cx="1046163" cy="695325"/>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6.9%</a:t>
            </a:r>
            <a:endParaRPr lang="ru-RU" sz="2600">
              <a:solidFill>
                <a:schemeClr val="tx1"/>
              </a:solidFill>
              <a:latin typeface="Arial" charset="0"/>
            </a:endParaRPr>
          </a:p>
        </p:txBody>
      </p:sp>
      <p:sp>
        <p:nvSpPr>
          <p:cNvPr id="111629" name="AutoShape 14"/>
          <p:cNvSpPr>
            <a:spLocks noChangeArrowheads="1"/>
          </p:cNvSpPr>
          <p:nvPr/>
        </p:nvSpPr>
        <p:spPr bwMode="auto">
          <a:xfrm>
            <a:off x="6054725" y="4089400"/>
            <a:ext cx="1046163" cy="695325"/>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5.3%</a:t>
            </a:r>
            <a:endParaRPr lang="ru-RU" sz="2600">
              <a:solidFill>
                <a:schemeClr val="tx1"/>
              </a:solidFill>
              <a:latin typeface="Arial" charset="0"/>
            </a:endParaRPr>
          </a:p>
        </p:txBody>
      </p:sp>
      <p:sp>
        <p:nvSpPr>
          <p:cNvPr id="111630" name="AutoShape 15"/>
          <p:cNvSpPr>
            <a:spLocks noChangeArrowheads="1"/>
          </p:cNvSpPr>
          <p:nvPr/>
        </p:nvSpPr>
        <p:spPr bwMode="auto">
          <a:xfrm>
            <a:off x="8415338" y="4089400"/>
            <a:ext cx="1044575" cy="695325"/>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3.4%</a:t>
            </a:r>
            <a:endParaRPr lang="ru-RU" sz="2600">
              <a:solidFill>
                <a:schemeClr val="tx1"/>
              </a:solidFill>
              <a:latin typeface="Arial" charset="0"/>
            </a:endParaRPr>
          </a:p>
        </p:txBody>
      </p:sp>
      <p:sp>
        <p:nvSpPr>
          <p:cNvPr id="111631" name="AutoShape 16"/>
          <p:cNvSpPr>
            <a:spLocks noChangeArrowheads="1"/>
          </p:cNvSpPr>
          <p:nvPr/>
        </p:nvSpPr>
        <p:spPr bwMode="auto">
          <a:xfrm>
            <a:off x="10774363" y="4089400"/>
            <a:ext cx="1044575" cy="695325"/>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1.8%</a:t>
            </a:r>
            <a:endParaRPr lang="ru-RU" sz="2600">
              <a:solidFill>
                <a:schemeClr val="tx1"/>
              </a:solidFill>
              <a:latin typeface="Arial" charset="0"/>
            </a:endParaRPr>
          </a:p>
        </p:txBody>
      </p:sp>
      <p:sp>
        <p:nvSpPr>
          <p:cNvPr id="111632" name="AutoShape 17"/>
          <p:cNvSpPr>
            <a:spLocks noChangeArrowheads="1"/>
          </p:cNvSpPr>
          <p:nvPr/>
        </p:nvSpPr>
        <p:spPr bwMode="auto">
          <a:xfrm>
            <a:off x="3702050" y="5443538"/>
            <a:ext cx="1046163" cy="695325"/>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7.8%</a:t>
            </a:r>
            <a:endParaRPr lang="ru-RU" sz="2600">
              <a:solidFill>
                <a:schemeClr val="tx1"/>
              </a:solidFill>
              <a:latin typeface="Arial" charset="0"/>
            </a:endParaRPr>
          </a:p>
        </p:txBody>
      </p:sp>
      <p:sp>
        <p:nvSpPr>
          <p:cNvPr id="111633" name="AutoShape 18"/>
          <p:cNvSpPr>
            <a:spLocks noChangeArrowheads="1"/>
          </p:cNvSpPr>
          <p:nvPr/>
        </p:nvSpPr>
        <p:spPr bwMode="auto">
          <a:xfrm>
            <a:off x="6054725" y="5443538"/>
            <a:ext cx="1046163" cy="695325"/>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6.0%</a:t>
            </a:r>
            <a:endParaRPr lang="ru-RU" sz="2600">
              <a:solidFill>
                <a:schemeClr val="tx1"/>
              </a:solidFill>
              <a:latin typeface="Arial" charset="0"/>
            </a:endParaRPr>
          </a:p>
        </p:txBody>
      </p:sp>
      <p:sp>
        <p:nvSpPr>
          <p:cNvPr id="111634" name="AutoShape 19"/>
          <p:cNvSpPr>
            <a:spLocks noChangeArrowheads="1"/>
          </p:cNvSpPr>
          <p:nvPr/>
        </p:nvSpPr>
        <p:spPr bwMode="auto">
          <a:xfrm>
            <a:off x="8415338" y="5443538"/>
            <a:ext cx="1044575" cy="695325"/>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4.2%</a:t>
            </a:r>
            <a:endParaRPr lang="ru-RU" sz="2600">
              <a:solidFill>
                <a:schemeClr val="tx1"/>
              </a:solidFill>
              <a:latin typeface="Arial" charset="0"/>
            </a:endParaRPr>
          </a:p>
        </p:txBody>
      </p:sp>
      <p:sp>
        <p:nvSpPr>
          <p:cNvPr id="111635" name="AutoShape 20"/>
          <p:cNvSpPr>
            <a:spLocks noChangeArrowheads="1"/>
          </p:cNvSpPr>
          <p:nvPr/>
        </p:nvSpPr>
        <p:spPr bwMode="auto">
          <a:xfrm>
            <a:off x="10774363" y="5443538"/>
            <a:ext cx="1044575" cy="695325"/>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2.1%</a:t>
            </a:r>
            <a:endParaRPr lang="ru-RU" sz="2600">
              <a:solidFill>
                <a:schemeClr val="tx1"/>
              </a:solidFill>
              <a:latin typeface="Arial" charset="0"/>
            </a:endParaRPr>
          </a:p>
        </p:txBody>
      </p:sp>
      <p:sp>
        <p:nvSpPr>
          <p:cNvPr id="111636" name="AutoShape 21"/>
          <p:cNvSpPr>
            <a:spLocks noChangeArrowheads="1"/>
          </p:cNvSpPr>
          <p:nvPr/>
        </p:nvSpPr>
        <p:spPr bwMode="auto">
          <a:xfrm>
            <a:off x="3702050" y="6835775"/>
            <a:ext cx="1046163" cy="696913"/>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9.3%</a:t>
            </a:r>
            <a:endParaRPr lang="ru-RU" sz="2600">
              <a:solidFill>
                <a:schemeClr val="tx1"/>
              </a:solidFill>
              <a:latin typeface="Arial" charset="0"/>
            </a:endParaRPr>
          </a:p>
        </p:txBody>
      </p:sp>
      <p:sp>
        <p:nvSpPr>
          <p:cNvPr id="111637" name="AutoShape 22"/>
          <p:cNvSpPr>
            <a:spLocks noChangeArrowheads="1"/>
          </p:cNvSpPr>
          <p:nvPr/>
        </p:nvSpPr>
        <p:spPr bwMode="auto">
          <a:xfrm>
            <a:off x="6054725" y="6835775"/>
            <a:ext cx="1046163" cy="696913"/>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7.1%</a:t>
            </a:r>
            <a:endParaRPr lang="ru-RU" sz="2600">
              <a:solidFill>
                <a:schemeClr val="tx1"/>
              </a:solidFill>
              <a:latin typeface="Arial" charset="0"/>
            </a:endParaRPr>
          </a:p>
        </p:txBody>
      </p:sp>
      <p:sp>
        <p:nvSpPr>
          <p:cNvPr id="111638" name="AutoShape 23"/>
          <p:cNvSpPr>
            <a:spLocks noChangeArrowheads="1"/>
          </p:cNvSpPr>
          <p:nvPr/>
        </p:nvSpPr>
        <p:spPr bwMode="auto">
          <a:xfrm>
            <a:off x="8415338" y="6835775"/>
            <a:ext cx="1044575" cy="696913"/>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5.0%</a:t>
            </a:r>
            <a:endParaRPr lang="ru-RU" sz="2600">
              <a:solidFill>
                <a:schemeClr val="tx1"/>
              </a:solidFill>
              <a:latin typeface="Arial" charset="0"/>
            </a:endParaRPr>
          </a:p>
        </p:txBody>
      </p:sp>
      <p:sp>
        <p:nvSpPr>
          <p:cNvPr id="111639" name="AutoShape 24"/>
          <p:cNvSpPr>
            <a:spLocks noChangeArrowheads="1"/>
          </p:cNvSpPr>
          <p:nvPr/>
        </p:nvSpPr>
        <p:spPr bwMode="auto">
          <a:xfrm>
            <a:off x="10774363" y="6835775"/>
            <a:ext cx="1044575" cy="696913"/>
          </a:xfrm>
          <a:prstGeom prst="roundRect">
            <a:avLst>
              <a:gd name="adj" fmla="val 16667"/>
            </a:avLst>
          </a:prstGeom>
          <a:noFill/>
          <a:ln w="9525">
            <a:noFill/>
            <a:round/>
            <a:headEnd/>
            <a:tailEnd/>
          </a:ln>
        </p:spPr>
        <p:txBody>
          <a:bodyPr wrap="none" lIns="130046" tIns="65023" rIns="130046" bIns="65023" anchor="ctr"/>
          <a:lstStyle/>
          <a:p>
            <a:pPr algn="ctr" defTabSz="1300163"/>
            <a:r>
              <a:rPr lang="en-GB" sz="2600">
                <a:solidFill>
                  <a:schemeClr val="tx1"/>
                </a:solidFill>
                <a:latin typeface="Arial" charset="0"/>
              </a:rPr>
              <a:t>2.6%</a:t>
            </a:r>
            <a:endParaRPr lang="ru-RU" sz="2600">
              <a:solidFill>
                <a:schemeClr val="tx1"/>
              </a:solidFill>
              <a:latin typeface="Arial"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ext Box 2"/>
          <p:cNvSpPr txBox="1">
            <a:spLocks/>
          </p:cNvSpPr>
          <p:nvPr/>
        </p:nvSpPr>
        <p:spPr bwMode="auto">
          <a:xfrm>
            <a:off x="0" y="161925"/>
            <a:ext cx="11903075" cy="741363"/>
          </a:xfrm>
          <a:prstGeom prst="rect">
            <a:avLst/>
          </a:prstGeom>
          <a:noFill/>
          <a:ln w="9525" algn="ctr">
            <a:noFill/>
            <a:miter lim="800000"/>
            <a:headEnd/>
            <a:tailEnd/>
          </a:ln>
        </p:spPr>
        <p:txBody>
          <a:bodyPr lIns="130046" tIns="65023" rIns="130046" bIns="65023"/>
          <a:lstStyle/>
          <a:p>
            <a:pPr defTabSz="1300163"/>
            <a:r>
              <a:rPr lang="en-GB" sz="4600">
                <a:solidFill>
                  <a:schemeClr val="tx2"/>
                </a:solidFill>
              </a:rPr>
              <a:t>Conclusions and future research</a:t>
            </a:r>
            <a:endParaRPr lang="en-US" sz="4600">
              <a:solidFill>
                <a:schemeClr val="tx2"/>
              </a:solidFill>
            </a:endParaRPr>
          </a:p>
        </p:txBody>
      </p:sp>
      <p:sp>
        <p:nvSpPr>
          <p:cNvPr id="113666" name="Text Box 3"/>
          <p:cNvSpPr txBox="1">
            <a:spLocks/>
          </p:cNvSpPr>
          <p:nvPr/>
        </p:nvSpPr>
        <p:spPr bwMode="auto">
          <a:xfrm>
            <a:off x="309563" y="1420813"/>
            <a:ext cx="12695237" cy="7272337"/>
          </a:xfrm>
          <a:prstGeom prst="rect">
            <a:avLst/>
          </a:prstGeom>
          <a:noFill/>
          <a:ln w="9525" algn="ctr">
            <a:noFill/>
            <a:miter lim="800000"/>
            <a:headEnd/>
            <a:tailEnd/>
          </a:ln>
        </p:spPr>
        <p:txBody>
          <a:bodyPr lIns="130046" tIns="65023" rIns="130046" bIns="65023"/>
          <a:lstStyle/>
          <a:p>
            <a:pPr marL="487363" indent="-487363" defTabSz="1300163">
              <a:spcBef>
                <a:spcPct val="20000"/>
              </a:spcBef>
              <a:buFontTx/>
              <a:buChar char="•"/>
            </a:pPr>
            <a:r>
              <a:rPr lang="en-GB" sz="2800">
                <a:solidFill>
                  <a:schemeClr val="tx1"/>
                </a:solidFill>
                <a:latin typeface="Arial" charset="0"/>
              </a:rPr>
              <a:t>Explore demand impacts e.g. of  UUK scenarios in more detail, providing sensitivity analyses of their demographic and scenario projections</a:t>
            </a:r>
          </a:p>
          <a:p>
            <a:pPr marL="487363" indent="-487363" defTabSz="1300163">
              <a:spcBef>
                <a:spcPct val="20000"/>
              </a:spcBef>
              <a:buFontTx/>
              <a:buChar char="•"/>
            </a:pPr>
            <a:endParaRPr lang="en-GB" sz="2800">
              <a:solidFill>
                <a:schemeClr val="tx1"/>
              </a:solidFill>
              <a:latin typeface="Arial" charset="0"/>
            </a:endParaRPr>
          </a:p>
          <a:p>
            <a:pPr marL="487363" indent="-487363" defTabSz="1300163">
              <a:spcBef>
                <a:spcPct val="20000"/>
              </a:spcBef>
              <a:buFontTx/>
              <a:buChar char="•"/>
            </a:pPr>
            <a:r>
              <a:rPr lang="en-GB" sz="2800">
                <a:solidFill>
                  <a:schemeClr val="tx1"/>
                </a:solidFill>
                <a:latin typeface="Arial" charset="0"/>
              </a:rPr>
              <a:t>Extend the supply-side impact analysis</a:t>
            </a:r>
          </a:p>
          <a:p>
            <a:pPr marL="1057275" lvl="1" indent="-406400" defTabSz="1300163">
              <a:spcBef>
                <a:spcPct val="20000"/>
              </a:spcBef>
              <a:buFontTx/>
              <a:buChar char="–"/>
            </a:pPr>
            <a:r>
              <a:rPr lang="en-GB" sz="2600">
                <a:solidFill>
                  <a:schemeClr val="tx1"/>
                </a:solidFill>
                <a:latin typeface="Arial" charset="0"/>
              </a:rPr>
              <a:t>Generating new micro-econometric evidence on:</a:t>
            </a:r>
          </a:p>
          <a:p>
            <a:pPr marL="1625600" lvl="2" indent="-325438" defTabSz="1300163">
              <a:spcBef>
                <a:spcPct val="20000"/>
              </a:spcBef>
              <a:buFontTx/>
              <a:buChar char="–"/>
            </a:pPr>
            <a:r>
              <a:rPr lang="en-GB" sz="2600">
                <a:solidFill>
                  <a:schemeClr val="tx1"/>
                </a:solidFill>
                <a:latin typeface="Arial" charset="0"/>
              </a:rPr>
              <a:t> knowledge transfer impacts</a:t>
            </a:r>
          </a:p>
          <a:p>
            <a:pPr marL="1625600" lvl="2" indent="-325438" defTabSz="1300163">
              <a:spcBef>
                <a:spcPct val="20000"/>
              </a:spcBef>
              <a:buFontTx/>
              <a:buChar char="–"/>
            </a:pPr>
            <a:r>
              <a:rPr lang="en-GB" sz="2600">
                <a:solidFill>
                  <a:schemeClr val="tx1"/>
                </a:solidFill>
                <a:latin typeface="Arial" charset="0"/>
              </a:rPr>
              <a:t>Graduate and student migration flows</a:t>
            </a:r>
          </a:p>
          <a:p>
            <a:pPr marL="1057275" lvl="1" indent="-406400" defTabSz="1300163">
              <a:spcBef>
                <a:spcPct val="20000"/>
              </a:spcBef>
              <a:buFontTx/>
              <a:buChar char="–"/>
            </a:pPr>
            <a:r>
              <a:rPr lang="en-GB" sz="2600">
                <a:solidFill>
                  <a:schemeClr val="tx1"/>
                </a:solidFill>
                <a:latin typeface="Arial" charset="0"/>
              </a:rPr>
              <a:t>Extend analysis of the productivity impact of HEIs</a:t>
            </a:r>
          </a:p>
          <a:p>
            <a:pPr marL="1057275" lvl="1" indent="-406400" defTabSz="1300163">
              <a:spcBef>
                <a:spcPct val="20000"/>
              </a:spcBef>
              <a:buFontTx/>
              <a:buChar char="–"/>
            </a:pPr>
            <a:endParaRPr lang="en-GB" sz="2600">
              <a:solidFill>
                <a:schemeClr val="tx1"/>
              </a:solidFill>
              <a:latin typeface="Arial" charset="0"/>
            </a:endParaRPr>
          </a:p>
          <a:p>
            <a:pPr marL="487363" indent="-487363" defTabSz="1300163">
              <a:spcBef>
                <a:spcPct val="20000"/>
              </a:spcBef>
              <a:buFontTx/>
              <a:buChar char="•"/>
            </a:pPr>
            <a:r>
              <a:rPr lang="en-GB" sz="2800">
                <a:solidFill>
                  <a:schemeClr val="tx1"/>
                </a:solidFill>
                <a:latin typeface="Arial" charset="0"/>
              </a:rPr>
              <a:t>Application to other countries of the UK</a:t>
            </a:r>
          </a:p>
          <a:p>
            <a:pPr marL="487363" indent="-487363" defTabSz="1300163">
              <a:spcBef>
                <a:spcPct val="20000"/>
              </a:spcBef>
              <a:buFontTx/>
              <a:buChar char="•"/>
            </a:pPr>
            <a:endParaRPr lang="en-GB" sz="2800">
              <a:solidFill>
                <a:schemeClr val="tx1"/>
              </a:solidFill>
              <a:latin typeface="Arial" charset="0"/>
            </a:endParaRPr>
          </a:p>
          <a:p>
            <a:pPr marL="487363" indent="-487363" defTabSz="1300163">
              <a:spcBef>
                <a:spcPct val="20000"/>
              </a:spcBef>
              <a:buFontTx/>
              <a:buChar char="•"/>
            </a:pPr>
            <a:r>
              <a:rPr lang="en-GB" sz="2800">
                <a:solidFill>
                  <a:schemeClr val="tx1"/>
                </a:solidFill>
                <a:latin typeface="Arial" charset="0"/>
              </a:rPr>
              <a:t>Then extend to close other gaps in our knowledge</a:t>
            </a:r>
          </a:p>
          <a:p>
            <a:pPr marL="1057275" lvl="1" indent="-406400" defTabSz="1300163">
              <a:spcBef>
                <a:spcPct val="20000"/>
              </a:spcBef>
              <a:buFontTx/>
              <a:buChar char="–"/>
            </a:pPr>
            <a:r>
              <a:rPr lang="en-GB" sz="2600">
                <a:solidFill>
                  <a:schemeClr val="tx1"/>
                </a:solidFill>
                <a:latin typeface="Arial" charset="0"/>
              </a:rPr>
              <a:t>interregional impacts</a:t>
            </a:r>
          </a:p>
          <a:p>
            <a:pPr marL="1057275" lvl="1" indent="-406400" defTabSz="1300163">
              <a:spcBef>
                <a:spcPct val="20000"/>
              </a:spcBef>
              <a:buFontTx/>
              <a:buChar char="–"/>
            </a:pPr>
            <a:r>
              <a:rPr lang="en-GB" sz="2600">
                <a:solidFill>
                  <a:schemeClr val="tx1"/>
                </a:solidFill>
                <a:latin typeface="Arial" charset="0"/>
              </a:rPr>
              <a:t>wider effects of HEIs</a:t>
            </a:r>
            <a:endParaRPr lang="en-US" sz="2600">
              <a:solidFill>
                <a:schemeClr val="tx1"/>
              </a:solidFill>
              <a:latin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246188" y="1420813"/>
            <a:ext cx="10464800" cy="1150937"/>
          </a:xfrm>
        </p:spPr>
        <p:txBody>
          <a:bodyPr/>
          <a:lstStyle/>
          <a:p>
            <a:pPr eaLnBrk="1" hangingPunct="1"/>
            <a:r>
              <a:rPr lang="en-GB" sz="5400" smtClean="0"/>
              <a:t>Initiative supporters</a:t>
            </a:r>
          </a:p>
        </p:txBody>
      </p:sp>
      <p:sp>
        <p:nvSpPr>
          <p:cNvPr id="20482" name="Rectangle 3"/>
          <p:cNvSpPr>
            <a:spLocks noGrp="1" noChangeArrowheads="1"/>
          </p:cNvSpPr>
          <p:nvPr>
            <p:ph type="body" idx="1"/>
          </p:nvPr>
        </p:nvSpPr>
        <p:spPr>
          <a:xfrm>
            <a:off x="381000" y="2789238"/>
            <a:ext cx="12314238" cy="5472112"/>
          </a:xfrm>
        </p:spPr>
        <p:txBody>
          <a:bodyPr/>
          <a:lstStyle/>
          <a:p>
            <a:pPr marL="0" indent="0" algn="l" eaLnBrk="1" hangingPunct="1">
              <a:buFontTx/>
              <a:buChar char="•"/>
            </a:pPr>
            <a:r>
              <a:rPr lang="en-US" sz="3200" smtClean="0"/>
              <a:t> The Economic and Social Research Council </a:t>
            </a:r>
            <a:r>
              <a:rPr lang="en-US" sz="3200" smtClean="0">
                <a:hlinkClick r:id="rId3" tooltip="https://nemo.strath.ac.uk/exchweb/bin/redir.asp?URL=http://www.esrc.ac.uk/"/>
              </a:rPr>
              <a:t>(ESRC)</a:t>
            </a:r>
            <a:r>
              <a:rPr lang="en-US" sz="3200" smtClean="0"/>
              <a:t> </a:t>
            </a:r>
          </a:p>
          <a:p>
            <a:pPr marL="0" indent="0" algn="l" eaLnBrk="1" hangingPunct="1">
              <a:buFontTx/>
              <a:buChar char="•"/>
            </a:pPr>
            <a:endParaRPr lang="en-US" sz="3200" smtClean="0"/>
          </a:p>
          <a:p>
            <a:pPr marL="0" indent="0" algn="l" eaLnBrk="1" hangingPunct="1">
              <a:buFontTx/>
              <a:buChar char="•"/>
            </a:pPr>
            <a:r>
              <a:rPr lang="en-US" sz="3200" smtClean="0"/>
              <a:t> The Scottish Funding Council </a:t>
            </a:r>
            <a:r>
              <a:rPr lang="en-US" sz="3200" smtClean="0">
                <a:hlinkClick r:id="rId4" tooltip="https://nemo.strath.ac.uk/exchweb/bin/redir.asp?URL=http://www.sfc.ac.uk/"/>
              </a:rPr>
              <a:t>(SFC),</a:t>
            </a:r>
            <a:r>
              <a:rPr lang="en-US" sz="3200" smtClean="0"/>
              <a:t> </a:t>
            </a:r>
          </a:p>
          <a:p>
            <a:pPr marL="0" indent="0" algn="l" eaLnBrk="1" hangingPunct="1">
              <a:buFontTx/>
              <a:buChar char="•"/>
            </a:pPr>
            <a:endParaRPr lang="en-US" sz="3200" smtClean="0"/>
          </a:p>
          <a:p>
            <a:pPr marL="0" indent="0" algn="l" eaLnBrk="1" hangingPunct="1">
              <a:buFontTx/>
              <a:buChar char="•"/>
            </a:pPr>
            <a:r>
              <a:rPr lang="en-US" sz="3200" smtClean="0"/>
              <a:t> Department for Employment and Learning (</a:t>
            </a:r>
            <a:r>
              <a:rPr lang="en-US" sz="3200" smtClean="0">
                <a:hlinkClick r:id="rId5" tooltip="https://nemo.strath.ac.uk/exchweb/bin/redir.asp?URL=http://www.delni.gov.uk/"/>
              </a:rPr>
              <a:t>DEL)</a:t>
            </a:r>
            <a:r>
              <a:rPr lang="en-US" sz="3200" smtClean="0"/>
              <a:t> in Northern Ireland, </a:t>
            </a:r>
          </a:p>
          <a:p>
            <a:pPr marL="0" indent="0" algn="l" eaLnBrk="1" hangingPunct="1">
              <a:buFontTx/>
              <a:buChar char="•"/>
            </a:pPr>
            <a:endParaRPr lang="en-US" sz="3200" smtClean="0"/>
          </a:p>
          <a:p>
            <a:pPr marL="0" indent="0" algn="l" eaLnBrk="1" hangingPunct="1">
              <a:buFontTx/>
              <a:buChar char="•"/>
            </a:pPr>
            <a:r>
              <a:rPr lang="en-US" sz="3200" smtClean="0"/>
              <a:t> The Higher Education Funding Council for England </a:t>
            </a:r>
            <a:r>
              <a:rPr lang="en-US" sz="3200" smtClean="0">
                <a:hlinkClick r:id="rId6" tooltip="https://nemo.strath.ac.uk/exchweb/bin/redir.asp?URL=http://www.hefce.ac.uk/"/>
              </a:rPr>
              <a:t>(HEFCE)</a:t>
            </a:r>
            <a:r>
              <a:rPr lang="en-US" sz="3200" smtClean="0"/>
              <a:t> and </a:t>
            </a:r>
          </a:p>
          <a:p>
            <a:pPr marL="0" indent="0" algn="l" eaLnBrk="1" hangingPunct="1">
              <a:buFontTx/>
              <a:buChar char="•"/>
            </a:pPr>
            <a:endParaRPr lang="en-US" sz="3200" smtClean="0"/>
          </a:p>
          <a:p>
            <a:pPr marL="0" indent="0" algn="l" eaLnBrk="1" hangingPunct="1">
              <a:buFontTx/>
              <a:buChar char="•"/>
            </a:pPr>
            <a:r>
              <a:rPr lang="en-US" sz="3200" smtClean="0"/>
              <a:t> The Higher Education Funding Council for Wales (</a:t>
            </a:r>
            <a:r>
              <a:rPr lang="en-US" sz="3200" smtClean="0">
                <a:hlinkClick r:id="rId7" tooltip="https://nemo.strath.ac.uk/exchweb/bin/redir.asp?URL=http://www.hefcw.ac.uk/"/>
              </a:rPr>
              <a:t>HEFCW</a:t>
            </a:r>
            <a:r>
              <a:rPr lang="en-US" sz="3200" smtClean="0"/>
              <a:t>.)</a:t>
            </a:r>
            <a:endParaRPr lang="en-GB" sz="3200" smtClean="0"/>
          </a:p>
          <a:p>
            <a:pPr marL="0" indent="0" algn="l" eaLnBrk="1" hangingPunct="1"/>
            <a:endParaRPr lang="en-GB" sz="320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246188" y="1347788"/>
            <a:ext cx="10464800" cy="1943100"/>
          </a:xfrm>
        </p:spPr>
        <p:txBody>
          <a:bodyPr/>
          <a:lstStyle/>
          <a:p>
            <a:pPr eaLnBrk="1" hangingPunct="1"/>
            <a:r>
              <a:rPr lang="en-GB" sz="4400" b="1" smtClean="0"/>
              <a:t>Innovative partnership promoting evidence-based policy</a:t>
            </a:r>
          </a:p>
        </p:txBody>
      </p:sp>
      <p:sp>
        <p:nvSpPr>
          <p:cNvPr id="22530" name="Rectangle 3"/>
          <p:cNvSpPr>
            <a:spLocks noGrp="1" noChangeArrowheads="1"/>
          </p:cNvSpPr>
          <p:nvPr>
            <p:ph type="body" idx="1"/>
          </p:nvPr>
        </p:nvSpPr>
        <p:spPr>
          <a:xfrm>
            <a:off x="1270000" y="3724275"/>
            <a:ext cx="10993438" cy="4392613"/>
          </a:xfrm>
        </p:spPr>
        <p:txBody>
          <a:bodyPr/>
          <a:lstStyle/>
          <a:p>
            <a:pPr marL="0" indent="0" algn="l" eaLnBrk="1" hangingPunct="1">
              <a:buFontTx/>
              <a:buChar char="•"/>
            </a:pPr>
            <a:endParaRPr lang="en-GB" smtClean="0"/>
          </a:p>
          <a:p>
            <a:pPr marL="0" indent="0" algn="l" eaLnBrk="1" hangingPunct="1">
              <a:buFontTx/>
              <a:buChar char="•"/>
            </a:pPr>
            <a:r>
              <a:rPr lang="en-GB" smtClean="0"/>
              <a:t> Research initiative informing policy</a:t>
            </a:r>
          </a:p>
          <a:p>
            <a:pPr marL="0" indent="0" algn="l" eaLnBrk="1" hangingPunct="1">
              <a:buFontTx/>
              <a:buChar char="•"/>
            </a:pPr>
            <a:endParaRPr lang="en-GB" smtClean="0"/>
          </a:p>
          <a:p>
            <a:pPr marL="0" indent="0" algn="l" eaLnBrk="1" hangingPunct="1">
              <a:buFontTx/>
              <a:buChar char="•"/>
            </a:pPr>
            <a:r>
              <a:rPr lang="en-GB" smtClean="0"/>
              <a:t> Subject of interest and importance</a:t>
            </a:r>
          </a:p>
          <a:p>
            <a:pPr marL="0" indent="0" algn="l" eaLnBrk="1" hangingPunct="1">
              <a:buFontTx/>
              <a:buChar char="•"/>
            </a:pPr>
            <a:endParaRPr lang="en-GB" smtClean="0"/>
          </a:p>
          <a:p>
            <a:pPr marL="0" indent="0" algn="l" eaLnBrk="1" hangingPunct="1">
              <a:buFontTx/>
              <a:buChar char="•"/>
            </a:pPr>
            <a:r>
              <a:rPr lang="en-GB" smtClean="0"/>
              <a:t> Research challenging, but great potential </a:t>
            </a:r>
          </a:p>
          <a:p>
            <a:pPr marL="0" indent="0" eaLnBrk="1" hangingPunct="1"/>
            <a:endParaRPr lang="en-GB"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270000" y="1131888"/>
            <a:ext cx="10464800" cy="1152525"/>
          </a:xfrm>
        </p:spPr>
        <p:txBody>
          <a:bodyPr/>
          <a:lstStyle/>
          <a:p>
            <a:pPr eaLnBrk="1" hangingPunct="1"/>
            <a:r>
              <a:rPr lang="en-GB" sz="4000" smtClean="0"/>
              <a:t>Background to the initiative</a:t>
            </a:r>
          </a:p>
        </p:txBody>
      </p:sp>
      <p:sp>
        <p:nvSpPr>
          <p:cNvPr id="24578" name="Rectangle 3"/>
          <p:cNvSpPr>
            <a:spLocks noGrp="1" noChangeArrowheads="1"/>
          </p:cNvSpPr>
          <p:nvPr>
            <p:ph type="body" idx="1"/>
          </p:nvPr>
        </p:nvSpPr>
        <p:spPr>
          <a:xfrm>
            <a:off x="309563" y="2355850"/>
            <a:ext cx="12169775" cy="5905500"/>
          </a:xfrm>
        </p:spPr>
        <p:txBody>
          <a:bodyPr/>
          <a:lstStyle/>
          <a:p>
            <a:pPr marL="0" indent="0" algn="l" eaLnBrk="1" hangingPunct="1">
              <a:lnSpc>
                <a:spcPct val="90000"/>
              </a:lnSpc>
            </a:pPr>
            <a:r>
              <a:rPr lang="en-GB" sz="3200" smtClean="0"/>
              <a:t> </a:t>
            </a:r>
          </a:p>
          <a:p>
            <a:pPr marL="0" lvl="1" indent="0" algn="l" eaLnBrk="1" hangingPunct="1">
              <a:lnSpc>
                <a:spcPct val="90000"/>
              </a:lnSpc>
            </a:pPr>
            <a:r>
              <a:rPr lang="en-US" sz="3200" smtClean="0"/>
              <a:t>The initiative ran in two stages: </a:t>
            </a:r>
          </a:p>
          <a:p>
            <a:pPr marL="0" lvl="1" indent="0" algn="l" eaLnBrk="1" hangingPunct="1">
              <a:lnSpc>
                <a:spcPct val="90000"/>
              </a:lnSpc>
            </a:pPr>
            <a:endParaRPr lang="en-US" sz="3200" smtClean="0"/>
          </a:p>
          <a:p>
            <a:pPr marL="0" lvl="1" indent="0" algn="l" eaLnBrk="1" hangingPunct="1">
              <a:lnSpc>
                <a:spcPct val="90000"/>
              </a:lnSpc>
              <a:buFontTx/>
              <a:buChar char="•"/>
            </a:pPr>
            <a:r>
              <a:rPr lang="en-US" sz="3200" b="1" smtClean="0"/>
              <a:t> Stage One</a:t>
            </a:r>
            <a:r>
              <a:rPr lang="en-US" sz="3200" smtClean="0"/>
              <a:t> (in 2006) involved the establishment of five networks of researchers and policy makers to survey existing research and identify the gaps in the current state of knowledge. This resulted in five reports highlighting key areas where research is needed to develop a solid evidence base. </a:t>
            </a:r>
          </a:p>
          <a:p>
            <a:pPr marL="0" lvl="1" indent="0" algn="l" eaLnBrk="1" hangingPunct="1">
              <a:lnSpc>
                <a:spcPct val="90000"/>
              </a:lnSpc>
              <a:buFontTx/>
              <a:buChar char="•"/>
            </a:pPr>
            <a:endParaRPr lang="en-US" sz="3200" b="1" smtClean="0"/>
          </a:p>
          <a:p>
            <a:pPr marL="0" lvl="1" indent="0" algn="l" eaLnBrk="1" hangingPunct="1">
              <a:lnSpc>
                <a:spcPct val="90000"/>
              </a:lnSpc>
              <a:buFontTx/>
              <a:buChar char="•"/>
            </a:pPr>
            <a:r>
              <a:rPr lang="en-US" sz="3200" b="1" smtClean="0"/>
              <a:t> Stage Two:</a:t>
            </a:r>
            <a:r>
              <a:rPr lang="en-US" sz="3200" smtClean="0"/>
              <a:t>  is the current research initiative, with nine projects selected, running between 2007 -2010 + Coordination activity</a:t>
            </a:r>
            <a:endParaRPr lang="en-GB" sz="3200" smtClean="0"/>
          </a:p>
          <a:p>
            <a:pPr marL="0" lvl="1" indent="0" algn="l" eaLnBrk="1" hangingPunct="1">
              <a:lnSpc>
                <a:spcPct val="90000"/>
              </a:lnSpc>
            </a:pPr>
            <a:r>
              <a:rPr lang="en-US" sz="3200" smtClean="0"/>
              <a:t> </a:t>
            </a:r>
            <a:endParaRPr lang="en-GB" sz="3200" u="sng" smtClean="0"/>
          </a:p>
          <a:p>
            <a:pPr marL="0" indent="0" eaLnBrk="1" hangingPunct="1">
              <a:lnSpc>
                <a:spcPct val="90000"/>
              </a:lnSpc>
            </a:pPr>
            <a:r>
              <a:rPr lang="en-GB" sz="3200" smtClean="0"/>
              <a:t> </a:t>
            </a:r>
          </a:p>
          <a:p>
            <a:pPr marL="0" indent="0" eaLnBrk="1" hangingPunct="1">
              <a:lnSpc>
                <a:spcPct val="90000"/>
              </a:lnSpc>
            </a:pPr>
            <a:endParaRPr lang="en-GB" sz="320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1270000" y="1638300"/>
            <a:ext cx="10464800" cy="1150938"/>
          </a:xfrm>
        </p:spPr>
        <p:txBody>
          <a:bodyPr/>
          <a:lstStyle/>
          <a:p>
            <a:pPr eaLnBrk="1" hangingPunct="1"/>
            <a:r>
              <a:rPr lang="en-GB" sz="3200" smtClean="0"/>
              <a:t> £3.5 Million, 9 Projects, running over 3 years</a:t>
            </a:r>
            <a:br>
              <a:rPr lang="en-GB" sz="3200" smtClean="0"/>
            </a:br>
            <a:endParaRPr lang="en-GB" sz="3200" smtClean="0"/>
          </a:p>
        </p:txBody>
      </p:sp>
      <p:sp>
        <p:nvSpPr>
          <p:cNvPr id="26626" name="Rectangle 3"/>
          <p:cNvSpPr>
            <a:spLocks noGrp="1" noChangeArrowheads="1"/>
          </p:cNvSpPr>
          <p:nvPr>
            <p:ph type="body" idx="1"/>
          </p:nvPr>
        </p:nvSpPr>
        <p:spPr>
          <a:xfrm>
            <a:off x="381000" y="3005138"/>
            <a:ext cx="12169775" cy="5184775"/>
          </a:xfrm>
        </p:spPr>
        <p:txBody>
          <a:bodyPr/>
          <a:lstStyle/>
          <a:p>
            <a:pPr marL="685800" indent="-685800" eaLnBrk="1" hangingPunct="1">
              <a:lnSpc>
                <a:spcPct val="80000"/>
              </a:lnSpc>
            </a:pPr>
            <a:r>
              <a:rPr lang="en-GB" sz="2400" b="1" smtClean="0"/>
              <a:t>Regional Competitiveness</a:t>
            </a:r>
          </a:p>
          <a:p>
            <a:pPr marL="685800" indent="-685800" eaLnBrk="1" hangingPunct="1">
              <a:lnSpc>
                <a:spcPct val="80000"/>
              </a:lnSpc>
            </a:pPr>
            <a:r>
              <a:rPr lang="en-GB" sz="2400" i="1" smtClean="0"/>
              <a:t>1.Higher education Institution Knowledge and its impact on Regional Competitiveness</a:t>
            </a:r>
            <a:r>
              <a:rPr lang="en-GB" sz="2400" smtClean="0"/>
              <a:t>  (University of Wales Institute, Cardiff: 2 Year project )  </a:t>
            </a:r>
          </a:p>
          <a:p>
            <a:pPr marL="685800" indent="-685800" eaLnBrk="1" hangingPunct="1">
              <a:lnSpc>
                <a:spcPct val="80000"/>
              </a:lnSpc>
            </a:pPr>
            <a:r>
              <a:rPr lang="en-GB" sz="2400" b="1" i="1" smtClean="0"/>
              <a:t> </a:t>
            </a:r>
          </a:p>
          <a:p>
            <a:pPr marL="685800" indent="-685800" eaLnBrk="1" hangingPunct="1">
              <a:lnSpc>
                <a:spcPct val="80000"/>
              </a:lnSpc>
            </a:pPr>
            <a:r>
              <a:rPr lang="en-GB" sz="2400" i="1" smtClean="0"/>
              <a:t>2. Impact of Research and Innovation Networks on Regional competitiveness: The Role of HEIs </a:t>
            </a:r>
            <a:r>
              <a:rPr lang="en-GB" sz="2400" smtClean="0"/>
              <a:t>(University of Manchester, University of East Anglia, University of Wales Institute, Cardiff: 2 Year Project: ) </a:t>
            </a:r>
            <a:r>
              <a:rPr lang="en-GB" sz="2400" b="1" i="1" smtClean="0"/>
              <a:t> </a:t>
            </a:r>
          </a:p>
          <a:p>
            <a:pPr marL="685800" indent="-685800" eaLnBrk="1" hangingPunct="1">
              <a:lnSpc>
                <a:spcPct val="80000"/>
              </a:lnSpc>
            </a:pPr>
            <a:endParaRPr lang="en-GB" sz="2400" b="1" smtClean="0"/>
          </a:p>
          <a:p>
            <a:pPr marL="685800" indent="-685800" eaLnBrk="1" hangingPunct="1">
              <a:lnSpc>
                <a:spcPct val="80000"/>
              </a:lnSpc>
            </a:pPr>
            <a:r>
              <a:rPr lang="en-GB" sz="2400" b="1" smtClean="0"/>
              <a:t>University- Industry relationships</a:t>
            </a:r>
          </a:p>
          <a:p>
            <a:pPr marL="685800" indent="-685800" eaLnBrk="1" hangingPunct="1">
              <a:lnSpc>
                <a:spcPct val="80000"/>
              </a:lnSpc>
            </a:pPr>
            <a:r>
              <a:rPr lang="en-GB" sz="2400" i="1" smtClean="0"/>
              <a:t>3.University-Industry Knowledge Exchange: Demand Pull, Supply Push and the Public Space role of Higher Education Institutions in the UK Regions</a:t>
            </a:r>
            <a:r>
              <a:rPr lang="en-GB" sz="2400" smtClean="0"/>
              <a:t> ( University of Cambridge: 2 Year Project) </a:t>
            </a:r>
          </a:p>
          <a:p>
            <a:pPr marL="685800" indent="-685800" eaLnBrk="1" hangingPunct="1">
              <a:lnSpc>
                <a:spcPct val="80000"/>
              </a:lnSpc>
            </a:pPr>
            <a:r>
              <a:rPr lang="en-GB" sz="2400" b="1" i="1" smtClean="0"/>
              <a:t> </a:t>
            </a:r>
          </a:p>
          <a:p>
            <a:pPr marL="685800" indent="-685800" eaLnBrk="1" hangingPunct="1">
              <a:lnSpc>
                <a:spcPct val="80000"/>
              </a:lnSpc>
            </a:pPr>
            <a:r>
              <a:rPr lang="en-GB" sz="2400" i="1" smtClean="0"/>
              <a:t>4. Investigating business-university innovation linkages</a:t>
            </a:r>
            <a:r>
              <a:rPr lang="en-GB" sz="2400" smtClean="0"/>
              <a:t> (Institute of Fiscal Studies and University of Bristol  : 1 Year project. ) </a:t>
            </a:r>
            <a:r>
              <a:rPr lang="en-GB" sz="2400" b="1" i="1" smtClean="0"/>
              <a:t> </a:t>
            </a:r>
          </a:p>
          <a:p>
            <a:pPr marL="685800" indent="-685800" eaLnBrk="1" hangingPunct="1">
              <a:lnSpc>
                <a:spcPct val="80000"/>
              </a:lnSpc>
            </a:pPr>
            <a:endParaRPr lang="en-GB" sz="2400" b="1" i="1" smtClean="0"/>
          </a:p>
          <a:p>
            <a:pPr marL="685800" indent="-685800" eaLnBrk="1" hangingPunct="1">
              <a:lnSpc>
                <a:spcPct val="80000"/>
              </a:lnSpc>
            </a:pPr>
            <a:endParaRPr lang="en-GB" sz="240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type="body" idx="1"/>
          </p:nvPr>
        </p:nvSpPr>
        <p:spPr>
          <a:xfrm>
            <a:off x="1173163" y="1636713"/>
            <a:ext cx="10464800" cy="6408737"/>
          </a:xfrm>
        </p:spPr>
        <p:txBody>
          <a:bodyPr/>
          <a:lstStyle/>
          <a:p>
            <a:pPr marL="0" indent="0" eaLnBrk="1" hangingPunct="1">
              <a:lnSpc>
                <a:spcPct val="80000"/>
              </a:lnSpc>
            </a:pPr>
            <a:r>
              <a:rPr lang="en-GB" sz="2400" b="1" smtClean="0"/>
              <a:t>STUDENTS AND GRADUATES</a:t>
            </a:r>
          </a:p>
          <a:p>
            <a:pPr marL="0" indent="0" eaLnBrk="1" hangingPunct="1">
              <a:lnSpc>
                <a:spcPct val="80000"/>
              </a:lnSpc>
            </a:pPr>
            <a:r>
              <a:rPr lang="en-GB" sz="2400" i="1" smtClean="0"/>
              <a:t>5.Students as catalysts of City and Regional Growth</a:t>
            </a:r>
            <a:r>
              <a:rPr lang="en-GB" sz="2400" smtClean="0"/>
              <a:t> (University of Glasgow: 18 month project) </a:t>
            </a:r>
            <a:r>
              <a:rPr lang="en-GB" sz="2400" b="1" i="1" smtClean="0"/>
              <a:t> </a:t>
            </a:r>
          </a:p>
          <a:p>
            <a:pPr marL="0" indent="0" eaLnBrk="1" hangingPunct="1">
              <a:lnSpc>
                <a:spcPct val="80000"/>
              </a:lnSpc>
            </a:pPr>
            <a:endParaRPr lang="en-GB" sz="2400" b="1" i="1" smtClean="0"/>
          </a:p>
          <a:p>
            <a:pPr marL="0" indent="0" eaLnBrk="1" hangingPunct="1">
              <a:lnSpc>
                <a:spcPct val="80000"/>
              </a:lnSpc>
            </a:pPr>
            <a:r>
              <a:rPr lang="en-GB" sz="2400" i="1" smtClean="0"/>
              <a:t>6.The Impact of Economics and Quality of Life on Graduate Flows and Subsequent Innovative Capacity of Cities in the UK</a:t>
            </a:r>
            <a:r>
              <a:rPr lang="en-GB" sz="2400" smtClean="0"/>
              <a:t> (Institute of Employment Studies: 1 Year project) </a:t>
            </a:r>
          </a:p>
          <a:p>
            <a:pPr marL="0" indent="0" eaLnBrk="1" hangingPunct="1">
              <a:lnSpc>
                <a:spcPct val="80000"/>
              </a:lnSpc>
            </a:pPr>
            <a:endParaRPr lang="en-GB" sz="2400" smtClean="0"/>
          </a:p>
          <a:p>
            <a:pPr marL="0" indent="0" eaLnBrk="1" hangingPunct="1">
              <a:lnSpc>
                <a:spcPct val="80000"/>
              </a:lnSpc>
            </a:pPr>
            <a:r>
              <a:rPr lang="en-GB" sz="2400" b="1" smtClean="0"/>
              <a:t>SOCIAL IMPACT</a:t>
            </a:r>
          </a:p>
          <a:p>
            <a:pPr marL="0" indent="0" eaLnBrk="1" hangingPunct="1">
              <a:lnSpc>
                <a:spcPct val="80000"/>
              </a:lnSpc>
            </a:pPr>
            <a:r>
              <a:rPr lang="en-GB" sz="2400" i="1" smtClean="0"/>
              <a:t>7.Universities and Community Engagement: Learning with Excluded communities</a:t>
            </a:r>
            <a:r>
              <a:rPr lang="en-GB" sz="2400" smtClean="0"/>
              <a:t> (University of Newcastle: 2 Year project )</a:t>
            </a:r>
          </a:p>
          <a:p>
            <a:pPr marL="0" indent="0" eaLnBrk="1" hangingPunct="1">
              <a:lnSpc>
                <a:spcPct val="80000"/>
              </a:lnSpc>
            </a:pPr>
            <a:endParaRPr lang="en-GB" sz="2400" b="1" i="1" smtClean="0"/>
          </a:p>
          <a:p>
            <a:pPr marL="0" indent="0" eaLnBrk="1" hangingPunct="1">
              <a:lnSpc>
                <a:spcPct val="80000"/>
              </a:lnSpc>
            </a:pPr>
            <a:r>
              <a:rPr lang="en-GB" sz="2400" i="1" smtClean="0"/>
              <a:t>8.Higher Education and Regional Transformation: Social and Cultural Perspectives </a:t>
            </a:r>
            <a:r>
              <a:rPr lang="en-GB" sz="2400" smtClean="0"/>
              <a:t> (Open University &amp; University of East Anglia: 2 year project) </a:t>
            </a:r>
          </a:p>
          <a:p>
            <a:pPr marL="0" indent="0" eaLnBrk="1" hangingPunct="1">
              <a:lnSpc>
                <a:spcPct val="80000"/>
              </a:lnSpc>
            </a:pPr>
            <a:endParaRPr lang="en-GB" sz="2400" smtClean="0"/>
          </a:p>
          <a:p>
            <a:pPr marL="0" indent="0" eaLnBrk="1" hangingPunct="1">
              <a:lnSpc>
                <a:spcPct val="80000"/>
              </a:lnSpc>
            </a:pPr>
            <a:r>
              <a:rPr lang="en-GB" sz="2400" b="1" smtClean="0"/>
              <a:t>OVERALL</a:t>
            </a:r>
          </a:p>
          <a:p>
            <a:pPr marL="0" indent="0" eaLnBrk="1" hangingPunct="1">
              <a:lnSpc>
                <a:spcPct val="80000"/>
              </a:lnSpc>
            </a:pPr>
            <a:r>
              <a:rPr lang="en-GB" sz="2400" i="1" smtClean="0"/>
              <a:t>9. The overall impact of HEIs on Regional Economies in the UK</a:t>
            </a:r>
            <a:r>
              <a:rPr lang="en-GB" sz="2400" smtClean="0"/>
              <a:t> (University of Strathclyde, University of Glasgow ,University of Glamorgan, University of Southampton: 3 Year project. )</a:t>
            </a:r>
            <a:endParaRPr lang="en-GB" sz="2400" b="1" i="1" smtClean="0"/>
          </a:p>
          <a:p>
            <a:pPr marL="0" indent="0" eaLnBrk="1" hangingPunct="1">
              <a:lnSpc>
                <a:spcPct val="80000"/>
              </a:lnSpc>
            </a:pPr>
            <a:endParaRPr lang="en-GB" sz="240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ChangeArrowheads="1"/>
          </p:cNvSpPr>
          <p:nvPr/>
        </p:nvSpPr>
        <p:spPr bwMode="auto">
          <a:xfrm>
            <a:off x="0" y="339725"/>
            <a:ext cx="8878888" cy="865188"/>
          </a:xfrm>
          <a:prstGeom prst="rect">
            <a:avLst/>
          </a:prstGeom>
          <a:noFill/>
          <a:ln w="12700">
            <a:noFill/>
            <a:miter lim="800000"/>
            <a:headEnd/>
            <a:tailEnd/>
          </a:ln>
        </p:spPr>
        <p:txBody>
          <a:bodyPr lIns="50800" tIns="50800" rIns="50800" bIns="50800" anchor="b"/>
          <a:lstStyle/>
          <a:p>
            <a:pPr algn="ctr"/>
            <a:r>
              <a:rPr lang="en-GB" sz="3600" b="1">
                <a:solidFill>
                  <a:schemeClr val="tx1"/>
                </a:solidFill>
                <a:latin typeface="Arial" charset="0"/>
              </a:rPr>
              <a:t>Timescales</a:t>
            </a:r>
          </a:p>
        </p:txBody>
      </p:sp>
      <p:sp>
        <p:nvSpPr>
          <p:cNvPr id="30722" name="Rectangle 5"/>
          <p:cNvSpPr>
            <a:spLocks noChangeArrowheads="1"/>
          </p:cNvSpPr>
          <p:nvPr/>
        </p:nvSpPr>
        <p:spPr bwMode="auto">
          <a:xfrm>
            <a:off x="454025" y="1563688"/>
            <a:ext cx="12241213" cy="6769100"/>
          </a:xfrm>
          <a:prstGeom prst="rect">
            <a:avLst/>
          </a:prstGeom>
          <a:noFill/>
          <a:ln w="12700">
            <a:noFill/>
            <a:miter lim="800000"/>
            <a:headEnd/>
            <a:tailEnd/>
          </a:ln>
        </p:spPr>
        <p:txBody>
          <a:bodyPr lIns="50800" tIns="50800" rIns="50800" bIns="50800"/>
          <a:lstStyle/>
          <a:p>
            <a:r>
              <a:rPr lang="en-GB" sz="2800" b="1">
                <a:solidFill>
                  <a:schemeClr val="tx1"/>
                </a:solidFill>
                <a:latin typeface="Arial" charset="0"/>
              </a:rPr>
              <a:t>Two projects finished</a:t>
            </a:r>
          </a:p>
          <a:p>
            <a:pPr marL="0" lvl="2">
              <a:buFont typeface="Wingdings" pitchFamily="2" charset="2"/>
              <a:buChar char="Ø"/>
            </a:pPr>
            <a:r>
              <a:rPr lang="en-GB" sz="2400" i="1">
                <a:solidFill>
                  <a:schemeClr val="tx1"/>
                </a:solidFill>
                <a:latin typeface="Arial" charset="0"/>
              </a:rPr>
              <a:t>Investigating business-university innovation linkages</a:t>
            </a:r>
            <a:r>
              <a:rPr lang="en-GB" sz="2400">
                <a:solidFill>
                  <a:schemeClr val="tx1"/>
                </a:solidFill>
                <a:latin typeface="Arial" charset="0"/>
              </a:rPr>
              <a:t> (Simpson et al, IFS) </a:t>
            </a:r>
            <a:endParaRPr lang="en-GB" sz="2400">
              <a:solidFill>
                <a:schemeClr val="accent2"/>
              </a:solidFill>
              <a:latin typeface="Arial" charset="0"/>
            </a:endParaRPr>
          </a:p>
          <a:p>
            <a:pPr marL="0" lvl="2">
              <a:buFont typeface="Wingdings" pitchFamily="2" charset="2"/>
              <a:buChar char="Ø"/>
            </a:pPr>
            <a:r>
              <a:rPr lang="en-GB" sz="2400" i="1">
                <a:solidFill>
                  <a:schemeClr val="tx1"/>
                </a:solidFill>
                <a:latin typeface="Arial" charset="0"/>
              </a:rPr>
              <a:t>The Impact of economics and quality of life on graduate flows</a:t>
            </a:r>
            <a:r>
              <a:rPr lang="en-GB" sz="2400">
                <a:solidFill>
                  <a:schemeClr val="tx1"/>
                </a:solidFill>
                <a:latin typeface="Arial" charset="0"/>
              </a:rPr>
              <a:t> (Cowling et al, IES) </a:t>
            </a:r>
            <a:r>
              <a:rPr lang="en-GB" sz="2400" b="1">
                <a:solidFill>
                  <a:schemeClr val="tx1"/>
                </a:solidFill>
                <a:latin typeface="Arial" charset="0"/>
              </a:rPr>
              <a:t> </a:t>
            </a:r>
            <a:r>
              <a:rPr lang="en-GB" sz="2400" b="1">
                <a:solidFill>
                  <a:schemeClr val="accent2"/>
                </a:solidFill>
                <a:latin typeface="Arial" charset="0"/>
              </a:rPr>
              <a:t>   </a:t>
            </a:r>
            <a:endParaRPr lang="en-GB" sz="2400" b="1" i="1">
              <a:solidFill>
                <a:schemeClr val="tx1"/>
              </a:solidFill>
              <a:latin typeface="Arial" charset="0"/>
            </a:endParaRPr>
          </a:p>
          <a:p>
            <a:endParaRPr lang="en-GB" sz="1600" b="1">
              <a:solidFill>
                <a:schemeClr val="tx1"/>
              </a:solidFill>
              <a:latin typeface="Arial" charset="0"/>
            </a:endParaRPr>
          </a:p>
          <a:p>
            <a:r>
              <a:rPr lang="en-GB" sz="2800" b="1">
                <a:solidFill>
                  <a:schemeClr val="tx1"/>
                </a:solidFill>
                <a:latin typeface="Arial" charset="0"/>
              </a:rPr>
              <a:t>Further two  projects finishing  by Summer 2009.</a:t>
            </a:r>
          </a:p>
          <a:p>
            <a:pPr>
              <a:buFont typeface="Wingdings" pitchFamily="2" charset="2"/>
              <a:buChar char="Ø"/>
            </a:pPr>
            <a:r>
              <a:rPr lang="en-GB" sz="2400" i="1">
                <a:solidFill>
                  <a:schemeClr val="tx1"/>
                </a:solidFill>
                <a:latin typeface="Arial" charset="0"/>
              </a:rPr>
              <a:t>Students as Catalysts of City and Regional Growth</a:t>
            </a:r>
            <a:r>
              <a:rPr lang="en-GB" sz="2400">
                <a:solidFill>
                  <a:schemeClr val="tx1"/>
                </a:solidFill>
                <a:latin typeface="Arial" charset="0"/>
              </a:rPr>
              <a:t> (Munro et al, Glasgow) </a:t>
            </a:r>
          </a:p>
          <a:p>
            <a:pPr>
              <a:buFont typeface="Wingdings" pitchFamily="2" charset="2"/>
              <a:buChar char="Ø"/>
            </a:pPr>
            <a:r>
              <a:rPr lang="en-GB" sz="2400" i="1">
                <a:solidFill>
                  <a:schemeClr val="tx1"/>
                </a:solidFill>
                <a:latin typeface="Arial" charset="0"/>
              </a:rPr>
              <a:t>Impact of Research and Innovation Networks on regional competitiveness</a:t>
            </a:r>
            <a:r>
              <a:rPr lang="en-GB" sz="2400">
                <a:solidFill>
                  <a:schemeClr val="tx1"/>
                </a:solidFill>
                <a:latin typeface="Arial" charset="0"/>
              </a:rPr>
              <a:t>  (Howells et al, Manchester) </a:t>
            </a:r>
          </a:p>
          <a:p>
            <a:pPr>
              <a:buFont typeface="Wingdings" pitchFamily="2" charset="2"/>
              <a:buNone/>
            </a:pPr>
            <a:endParaRPr lang="en-GB" sz="1600" b="1">
              <a:solidFill>
                <a:schemeClr val="tx1"/>
              </a:solidFill>
              <a:latin typeface="Arial" charset="0"/>
            </a:endParaRPr>
          </a:p>
          <a:p>
            <a:pPr>
              <a:buFont typeface="Wingdings" pitchFamily="2" charset="2"/>
              <a:buNone/>
            </a:pPr>
            <a:r>
              <a:rPr lang="en-GB" sz="2800" b="1">
                <a:solidFill>
                  <a:schemeClr val="tx1"/>
                </a:solidFill>
                <a:latin typeface="Arial" charset="0"/>
              </a:rPr>
              <a:t>Two projects finishing late Spring/Summer 2009</a:t>
            </a:r>
          </a:p>
          <a:p>
            <a:pPr marL="0" lvl="1">
              <a:buFont typeface="Wingdings" pitchFamily="2" charset="2"/>
              <a:buChar char="Ø"/>
            </a:pPr>
            <a:r>
              <a:rPr lang="en-GB" sz="2400">
                <a:solidFill>
                  <a:schemeClr val="tx1"/>
                </a:solidFill>
                <a:latin typeface="Arial" charset="0"/>
              </a:rPr>
              <a:t> </a:t>
            </a:r>
            <a:r>
              <a:rPr lang="en-GB" sz="2400" i="1">
                <a:solidFill>
                  <a:schemeClr val="tx1"/>
                </a:solidFill>
                <a:latin typeface="Arial" charset="0"/>
              </a:rPr>
              <a:t>HE and regional transformation (the HEART) project</a:t>
            </a:r>
            <a:r>
              <a:rPr lang="en-GB" sz="2400">
                <a:solidFill>
                  <a:schemeClr val="tx1"/>
                </a:solidFill>
                <a:latin typeface="Arial" charset="0"/>
              </a:rPr>
              <a:t> (Brennan et al, Open University)</a:t>
            </a:r>
            <a:endParaRPr lang="en-GB" sz="2400" b="1">
              <a:solidFill>
                <a:schemeClr val="tx1"/>
              </a:solidFill>
              <a:latin typeface="Arial" charset="0"/>
            </a:endParaRPr>
          </a:p>
          <a:p>
            <a:pPr marL="0" lvl="1">
              <a:buFont typeface="Wingdings" pitchFamily="2" charset="2"/>
              <a:buChar char="Ø"/>
            </a:pPr>
            <a:r>
              <a:rPr lang="en-GB" sz="2400" i="1">
                <a:solidFill>
                  <a:schemeClr val="tx1"/>
                </a:solidFill>
                <a:latin typeface="Arial" charset="0"/>
              </a:rPr>
              <a:t>University-Industry Knowledge Exchange</a:t>
            </a:r>
            <a:r>
              <a:rPr lang="en-GB" sz="2400">
                <a:solidFill>
                  <a:schemeClr val="tx1"/>
                </a:solidFill>
                <a:latin typeface="Arial" charset="0"/>
              </a:rPr>
              <a:t> (Kitson et al Cambridge) </a:t>
            </a:r>
          </a:p>
          <a:p>
            <a:pPr marL="0" lvl="1"/>
            <a:endParaRPr lang="en-GB" sz="1600" b="1">
              <a:solidFill>
                <a:schemeClr val="tx1"/>
              </a:solidFill>
              <a:latin typeface="Arial" charset="0"/>
            </a:endParaRPr>
          </a:p>
          <a:p>
            <a:pPr marL="0" lvl="1"/>
            <a:r>
              <a:rPr lang="en-GB" sz="2800" b="1">
                <a:solidFill>
                  <a:schemeClr val="tx1"/>
                </a:solidFill>
                <a:latin typeface="Arial" charset="0"/>
              </a:rPr>
              <a:t>Two projects finishing  by  Winter 2009/Spring 2010</a:t>
            </a:r>
          </a:p>
          <a:p>
            <a:pPr marL="0" lvl="1">
              <a:buFont typeface="Wingdings" pitchFamily="2" charset="2"/>
              <a:buChar char="Ø"/>
            </a:pPr>
            <a:r>
              <a:rPr lang="en-GB" sz="2400">
                <a:solidFill>
                  <a:schemeClr val="tx1"/>
                </a:solidFill>
                <a:latin typeface="Arial" charset="0"/>
              </a:rPr>
              <a:t> </a:t>
            </a:r>
            <a:r>
              <a:rPr lang="en-GB" sz="2400" i="1">
                <a:solidFill>
                  <a:schemeClr val="tx1"/>
                </a:solidFill>
                <a:latin typeface="Arial" charset="0"/>
              </a:rPr>
              <a:t>HEI Knowledge and regional competitiveness</a:t>
            </a:r>
            <a:r>
              <a:rPr lang="en-GB" sz="2400">
                <a:solidFill>
                  <a:schemeClr val="tx1"/>
                </a:solidFill>
                <a:latin typeface="Arial" charset="0"/>
              </a:rPr>
              <a:t> (Huggins et al, Cardiff)    </a:t>
            </a:r>
          </a:p>
          <a:p>
            <a:pPr marL="0" lvl="1">
              <a:buFont typeface="Wingdings" pitchFamily="2" charset="2"/>
              <a:buChar char="Ø"/>
            </a:pPr>
            <a:r>
              <a:rPr lang="en-GB" sz="2400" i="1">
                <a:solidFill>
                  <a:schemeClr val="tx1"/>
                </a:solidFill>
                <a:latin typeface="Arial" charset="0"/>
              </a:rPr>
              <a:t>Universities and community engagement</a:t>
            </a:r>
            <a:r>
              <a:rPr lang="en-GB" sz="2400">
                <a:solidFill>
                  <a:schemeClr val="tx1"/>
                </a:solidFill>
                <a:latin typeface="Arial" charset="0"/>
              </a:rPr>
              <a:t> (Benneworth et al, Newcastle) </a:t>
            </a:r>
          </a:p>
          <a:p>
            <a:pPr marL="0" lvl="1"/>
            <a:endParaRPr lang="en-GB" sz="1600" b="1">
              <a:solidFill>
                <a:schemeClr val="tx1"/>
              </a:solidFill>
              <a:latin typeface="Arial" charset="0"/>
            </a:endParaRPr>
          </a:p>
          <a:p>
            <a:pPr marL="0" lvl="1"/>
            <a:r>
              <a:rPr lang="en-GB" sz="2800" b="1">
                <a:solidFill>
                  <a:schemeClr val="tx1"/>
                </a:solidFill>
                <a:latin typeface="Arial" charset="0"/>
              </a:rPr>
              <a:t>One project finishing Summer 2010</a:t>
            </a:r>
          </a:p>
          <a:p>
            <a:pPr marL="0" lvl="1">
              <a:buFont typeface="Wingdings" pitchFamily="2" charset="2"/>
              <a:buChar char="Ø"/>
            </a:pPr>
            <a:r>
              <a:rPr lang="en-GB" sz="2400">
                <a:solidFill>
                  <a:schemeClr val="tx1"/>
                </a:solidFill>
                <a:latin typeface="Arial" charset="0"/>
              </a:rPr>
              <a:t> The overall Impact of higher education institutions (McGregor et al, Strathclyde)</a:t>
            </a:r>
          </a:p>
          <a:p>
            <a:pPr marL="0" lvl="1"/>
            <a:endParaRPr lang="en-GB" sz="2400">
              <a:solidFill>
                <a:schemeClr val="tx1"/>
              </a:solidFill>
              <a:latin typeface="Arial" charset="0"/>
            </a:endParaRPr>
          </a:p>
          <a:p>
            <a:pPr marL="0" lvl="1" algn="ctr"/>
            <a:r>
              <a:rPr lang="en-GB" sz="2400" b="1">
                <a:solidFill>
                  <a:schemeClr val="accent2"/>
                </a:solidFill>
                <a:latin typeface="Arial" charset="0"/>
              </a:rPr>
              <a:t> </a:t>
            </a:r>
          </a:p>
          <a:p>
            <a:pPr marL="0" lvl="1" algn="ctr">
              <a:buFontTx/>
              <a:buChar char="•"/>
            </a:pPr>
            <a:endParaRPr lang="en-GB" sz="2400">
              <a:solidFill>
                <a:schemeClr val="tx1"/>
              </a:solidFill>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0" y="773113"/>
            <a:ext cx="8878888" cy="1008062"/>
          </a:xfrm>
        </p:spPr>
        <p:txBody>
          <a:bodyPr/>
          <a:lstStyle/>
          <a:p>
            <a:pPr eaLnBrk="1" hangingPunct="1"/>
            <a:r>
              <a:rPr lang="en-GB" sz="4400" smtClean="0"/>
              <a:t>Future plans for the </a:t>
            </a:r>
            <a:r>
              <a:rPr lang="en-GB" sz="4400" i="1" smtClean="0"/>
              <a:t>Initiative</a:t>
            </a:r>
          </a:p>
        </p:txBody>
      </p:sp>
      <p:sp>
        <p:nvSpPr>
          <p:cNvPr id="32770" name="Rectangle 3"/>
          <p:cNvSpPr>
            <a:spLocks noGrp="1" noChangeArrowheads="1"/>
          </p:cNvSpPr>
          <p:nvPr>
            <p:ph type="body" idx="1"/>
          </p:nvPr>
        </p:nvSpPr>
        <p:spPr>
          <a:xfrm>
            <a:off x="525463" y="2500313"/>
            <a:ext cx="12025312" cy="5832475"/>
          </a:xfrm>
        </p:spPr>
        <p:txBody>
          <a:bodyPr/>
          <a:lstStyle/>
          <a:p>
            <a:pPr marL="0" indent="0" algn="l" eaLnBrk="1" hangingPunct="1">
              <a:lnSpc>
                <a:spcPct val="90000"/>
              </a:lnSpc>
              <a:buFontTx/>
              <a:buChar char="•"/>
            </a:pPr>
            <a:r>
              <a:rPr lang="en-GB" smtClean="0"/>
              <a:t> Wide range of seminars and discussion events around UK over the next 2 years</a:t>
            </a:r>
          </a:p>
          <a:p>
            <a:pPr marL="0" indent="0" algn="l" eaLnBrk="1" hangingPunct="1">
              <a:lnSpc>
                <a:spcPct val="90000"/>
              </a:lnSpc>
            </a:pPr>
            <a:endParaRPr lang="en-GB" smtClean="0"/>
          </a:p>
          <a:p>
            <a:pPr marL="0" indent="0" algn="l" eaLnBrk="1" hangingPunct="1">
              <a:lnSpc>
                <a:spcPct val="90000"/>
              </a:lnSpc>
              <a:buFontTx/>
              <a:buChar char="•"/>
            </a:pPr>
            <a:r>
              <a:rPr lang="en-GB" smtClean="0"/>
              <a:t> Discussion paper series and user-friendly ‘briefings’ series</a:t>
            </a:r>
          </a:p>
          <a:p>
            <a:pPr marL="0" indent="0" algn="l" eaLnBrk="1" hangingPunct="1">
              <a:lnSpc>
                <a:spcPct val="90000"/>
              </a:lnSpc>
              <a:buFontTx/>
              <a:buChar char="•"/>
            </a:pPr>
            <a:endParaRPr lang="en-GB" smtClean="0"/>
          </a:p>
          <a:p>
            <a:pPr marL="0" indent="0" algn="l" eaLnBrk="1" hangingPunct="1">
              <a:lnSpc>
                <a:spcPct val="90000"/>
              </a:lnSpc>
              <a:buFontTx/>
              <a:buChar char="•"/>
            </a:pPr>
            <a:r>
              <a:rPr lang="en-GB" smtClean="0"/>
              <a:t> Potential book covering initiative findings </a:t>
            </a:r>
          </a:p>
          <a:p>
            <a:pPr marL="0" indent="0" algn="l" eaLnBrk="1" hangingPunct="1">
              <a:lnSpc>
                <a:spcPct val="90000"/>
              </a:lnSpc>
              <a:buFontTx/>
              <a:buChar char="•"/>
            </a:pPr>
            <a:endParaRPr lang="en-GB" smtClean="0"/>
          </a:p>
          <a:p>
            <a:pPr marL="0" indent="0" algn="l" eaLnBrk="1" hangingPunct="1">
              <a:lnSpc>
                <a:spcPct val="90000"/>
              </a:lnSpc>
              <a:buFontTx/>
              <a:buChar char="•"/>
            </a:pPr>
            <a:r>
              <a:rPr lang="en-GB" smtClean="0"/>
              <a:t> Plans for international conference Autumn 2010 to debate final initiative findings and the role of higher education </a:t>
            </a:r>
          </a:p>
          <a:p>
            <a:pPr marL="0" indent="0" algn="l" eaLnBrk="1" hangingPunct="1">
              <a:lnSpc>
                <a:spcPct val="90000"/>
              </a:lnSpc>
              <a:buFontTx/>
              <a:buChar char="•"/>
            </a:pPr>
            <a:endParaRPr lang="en-GB"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Sans" pitchFamily="112" charset="0"/>
            <a:ea typeface="ヒラギノ角ゴ Pro W3" pitchFamily="112" charset="-128"/>
            <a:sym typeface="GillSans"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Sans" pitchFamily="112" charset="0"/>
            <a:ea typeface="ヒラギノ角ゴ Pro W3" pitchFamily="112" charset="-128"/>
            <a:sym typeface="GillSans" pitchFamily="112"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TotalTime>
  <Pages>0</Pages>
  <Words>1319</Words>
  <Characters>0</Characters>
  <PresentationFormat>Custom</PresentationFormat>
  <Lines>0</Lines>
  <Paragraphs>274</Paragraphs>
  <Slides>23</Slides>
  <Notes>23</Notes>
  <HiddenSlides>0</HiddenSlides>
  <MMClips>0</MMClips>
  <ScaleCrop>false</ScaleCrop>
  <HeadingPairs>
    <vt:vector size="8" baseType="variant">
      <vt:variant>
        <vt:lpstr>Fonts Used</vt:lpstr>
      </vt:variant>
      <vt:variant>
        <vt:i4>5</vt:i4>
      </vt:variant>
      <vt:variant>
        <vt:lpstr>Design Template</vt:lpstr>
      </vt:variant>
      <vt:variant>
        <vt:i4>2</vt:i4>
      </vt:variant>
      <vt:variant>
        <vt:lpstr>Embedded OLE Servers</vt:lpstr>
      </vt:variant>
      <vt:variant>
        <vt:i4>1</vt:i4>
      </vt:variant>
      <vt:variant>
        <vt:lpstr>Slide Titles</vt:lpstr>
      </vt:variant>
      <vt:variant>
        <vt:i4>23</vt:i4>
      </vt:variant>
    </vt:vector>
  </HeadingPairs>
  <TitlesOfParts>
    <vt:vector size="31" baseType="lpstr">
      <vt:lpstr>GillSans</vt:lpstr>
      <vt:lpstr>ヒラギノ角ゴ Pro W3</vt:lpstr>
      <vt:lpstr>Arial</vt:lpstr>
      <vt:lpstr>Wingdings</vt:lpstr>
      <vt:lpstr>Tahoma</vt:lpstr>
      <vt:lpstr>Title &amp; Subtitle</vt:lpstr>
      <vt:lpstr>Title &amp; Subtitle</vt:lpstr>
      <vt:lpstr>Chart</vt:lpstr>
      <vt:lpstr> </vt:lpstr>
      <vt:lpstr>    </vt:lpstr>
      <vt:lpstr>Initiative supporters</vt:lpstr>
      <vt:lpstr>Innovative partnership promoting evidence-based policy</vt:lpstr>
      <vt:lpstr>Background to the initiative</vt:lpstr>
      <vt:lpstr> £3.5 Million, 9 Projects, running over 3 years </vt:lpstr>
      <vt:lpstr>Slide 7</vt:lpstr>
      <vt:lpstr>Slide 8</vt:lpstr>
      <vt:lpstr>Future plans for the Initiative</vt:lpstr>
      <vt:lpstr>Slide 10</vt:lpstr>
      <vt:lpstr>Overall HEI Impacts on Demand: Input-output analysis</vt:lpstr>
      <vt:lpstr>Impacts disaggregated by sector </vt:lpstr>
      <vt:lpstr>Slide 13</vt:lpstr>
      <vt:lpstr>Overall Impacts on Demand and Supply:  Computable General Equilibrium (CGE) analysis of HEIs’ impacts</vt:lpstr>
      <vt:lpstr>The “demographic challenge” for HEIs: demand effects</vt:lpstr>
      <vt:lpstr>Scotland demographic challenge</vt:lpstr>
      <vt:lpstr>Projected total number of students (FTE*):  UUK baseline</vt:lpstr>
      <vt:lpstr>Projected total number of students (FTE): all scenarios</vt:lpstr>
      <vt:lpstr>GDP impact of the loss of income by HEIs</vt:lpstr>
      <vt:lpstr>The supply side impacts of HEIs</vt:lpstr>
      <vt:lpstr>Graduate wage premium</vt:lpstr>
      <vt:lpstr>Long run increase in GDP due to changing skill mix of the population in Scotland</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subject/>
  <dc:creator/>
  <cp:keywords/>
  <dc:description/>
  <cp:lastModifiedBy>Administration</cp:lastModifiedBy>
  <cp:revision>24</cp:revision>
  <dcterms:modified xsi:type="dcterms:W3CDTF">2009-05-01T13:47:06Z</dcterms:modified>
</cp:coreProperties>
</file>